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83" r:id="rId4"/>
    <p:sldId id="271" r:id="rId5"/>
    <p:sldId id="291" r:id="rId6"/>
    <p:sldId id="267" r:id="rId7"/>
    <p:sldId id="259" r:id="rId8"/>
    <p:sldId id="272" r:id="rId9"/>
    <p:sldId id="290" r:id="rId10"/>
    <p:sldId id="273" r:id="rId11"/>
    <p:sldId id="274" r:id="rId12"/>
    <p:sldId id="275" r:id="rId13"/>
    <p:sldId id="276" r:id="rId14"/>
    <p:sldId id="277" r:id="rId15"/>
    <p:sldId id="278" r:id="rId16"/>
    <p:sldId id="279" r:id="rId17"/>
    <p:sldId id="280" r:id="rId18"/>
    <p:sldId id="281" r:id="rId19"/>
    <p:sldId id="285" r:id="rId20"/>
    <p:sldId id="286" r:id="rId21"/>
    <p:sldId id="288" r:id="rId22"/>
    <p:sldId id="297" r:id="rId23"/>
    <p:sldId id="295" r:id="rId24"/>
    <p:sldId id="296" r:id="rId25"/>
    <p:sldId id="298" r:id="rId26"/>
    <p:sldId id="289"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98"/>
  </p:normalViewPr>
  <p:slideViewPr>
    <p:cSldViewPr>
      <p:cViewPr varScale="1">
        <p:scale>
          <a:sx n="105" d="100"/>
          <a:sy n="105" d="100"/>
        </p:scale>
        <p:origin x="1722" y="102"/>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857DA-059D-48FD-87AA-E33E365F4FE5}" type="datetimeFigureOut">
              <a:rPr lang="en-GB" smtClean="0"/>
              <a:t>20/06/2022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DCEFE-1EC3-40B5-8880-58BF0D69445B}" type="slidenum">
              <a:rPr lang="en-GB" smtClean="0"/>
              <a:t>‹#›</a:t>
            </a:fld>
            <a:endParaRPr lang="en-GB"/>
          </a:p>
        </p:txBody>
      </p:sp>
    </p:spTree>
    <p:extLst>
      <p:ext uri="{BB962C8B-B14F-4D97-AF65-F5344CB8AC3E}">
        <p14:creationId xmlns:p14="http://schemas.microsoft.com/office/powerpoint/2010/main" val="425219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ADCEFE-1EC3-40B5-8880-58BF0D69445B}" type="slidenum">
              <a:rPr lang="en-GB" smtClean="0"/>
              <a:t>1</a:t>
            </a:fld>
            <a:endParaRPr lang="en-GB"/>
          </a:p>
        </p:txBody>
      </p:sp>
    </p:spTree>
    <p:extLst>
      <p:ext uri="{BB962C8B-B14F-4D97-AF65-F5344CB8AC3E}">
        <p14:creationId xmlns:p14="http://schemas.microsoft.com/office/powerpoint/2010/main" val="137885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ADCEFE-1EC3-40B5-8880-58BF0D69445B}" type="slidenum">
              <a:rPr lang="en-GB" smtClean="0"/>
              <a:t>3</a:t>
            </a:fld>
            <a:endParaRPr lang="en-GB"/>
          </a:p>
        </p:txBody>
      </p:sp>
    </p:spTree>
    <p:extLst>
      <p:ext uri="{BB962C8B-B14F-4D97-AF65-F5344CB8AC3E}">
        <p14:creationId xmlns:p14="http://schemas.microsoft.com/office/powerpoint/2010/main" val="281883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CF00D-64B8-45BE-B696-2B2378F10B2F}"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CF00D-64B8-45BE-B696-2B2378F10B2F}"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9CF00D-64B8-45BE-B696-2B2378F10B2F}"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CF00D-64B8-45BE-B696-2B2378F10B2F}"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CF00D-64B8-45BE-B696-2B2378F10B2F}"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CF00D-64B8-45BE-B696-2B2378F10B2F}"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CF00D-64B8-45BE-B696-2B2378F10B2F}" type="datetimeFigureOut">
              <a:rPr lang="en-GB" smtClean="0"/>
              <a:t>20/06/2022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CF00D-64B8-45BE-B696-2B2378F10B2F}" type="datetimeFigureOut">
              <a:rPr lang="en-GB" smtClean="0"/>
              <a:t>20/06/2022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D9CF00D-64B8-45BE-B696-2B2378F10B2F}" type="datetimeFigureOut">
              <a:rPr lang="en-GB" smtClean="0"/>
              <a:t>20/06/2022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151979-DACD-4AB8-8D88-95F6A4990EB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9CF00D-64B8-45BE-B696-2B2378F10B2F}"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CF00D-64B8-45BE-B696-2B2378F10B2F}"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51979-DACD-4AB8-8D88-95F6A4990EBB}"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9CF00D-64B8-45BE-B696-2B2378F10B2F}" type="datetimeFigureOut">
              <a:rPr lang="en-GB" smtClean="0"/>
              <a:t>20/06/2022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151979-DACD-4AB8-8D88-95F6A4990EBB}"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eop.police.uk/ceop-repor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eop.police.uk/ceop-repor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fe4me.co.uk/portfolio/child-criminal-exploitation-county-lines/" TargetMode="External"/><Relationship Id="rId2" Type="http://schemas.openxmlformats.org/officeDocument/2006/relationships/hyperlink" Target="https://www.youtube.com/watch?v=sgM6ju2Xi-0" TargetMode="External"/><Relationship Id="rId1" Type="http://schemas.openxmlformats.org/officeDocument/2006/relationships/slideLayout" Target="../slideLayouts/slideLayout2.xml"/><Relationship Id="rId4" Type="http://schemas.openxmlformats.org/officeDocument/2006/relationships/hyperlink" Target="https://www.suffolk.ac.uk/assets/images/about-us/Student-Support/County-Lines-Leaflet-Parent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MHBa2exVKA" TargetMode="External"/><Relationship Id="rId2" Type="http://schemas.openxmlformats.org/officeDocument/2006/relationships/hyperlink" Target="https://nationalonlinesafety.com/enrol/st-joseph-s-catholic-primaryschool-wr4-9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ternetmatters.org/" TargetMode="External"/><Relationship Id="rId7" Type="http://schemas.openxmlformats.org/officeDocument/2006/relationships/image" Target="../media/image44.png"/><Relationship Id="rId2" Type="http://schemas.openxmlformats.org/officeDocument/2006/relationships/hyperlink" Target="https://www.youtube.com/user/internetmatters"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thinkuknow.co.uk/" TargetMode="External"/><Relationship Id="rId4" Type="http://schemas.openxmlformats.org/officeDocument/2006/relationships/hyperlink" Target="https://www.nspcc.org.uk/preventing-abuse/keeping-children-safe/online-safety/e-safety-school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mailto:year3pearclassroom@st-josephs-pri.wor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hyperlink" Target="http://www.school-portal.co.uk/GroupHomepage.asp?GroupID=1071393" TargetMode="External"/><Relationship Id="rId2" Type="http://schemas.openxmlformats.org/officeDocument/2006/relationships/hyperlink" Target="http://www.school-portal.co.uk/GroupHomepage.asp?GroupID=1071394"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hyperlink" Target="http://www.school-portal.co.uk/GroupHomepage.asp?GroupID=1071389"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79512" y="1052736"/>
            <a:ext cx="8892480" cy="646331"/>
          </a:xfrm>
          <a:prstGeom prst="rect">
            <a:avLst/>
          </a:prstGeom>
        </p:spPr>
        <p:txBody>
          <a:bodyPr wrap="square">
            <a:spAutoFit/>
          </a:bodyPr>
          <a:lstStyle/>
          <a:p>
            <a:pPr algn="ctr"/>
            <a:r>
              <a:rPr lang="en-GB" sz="3600" dirty="0">
                <a:solidFill>
                  <a:schemeClr val="bg1"/>
                </a:solidFill>
                <a:latin typeface="Comic Sans MS" panose="030F0902030302020204" pitchFamily="66" charset="0"/>
              </a:rPr>
              <a:t>Year 2 Information PowerPoint</a:t>
            </a:r>
          </a:p>
        </p:txBody>
      </p:sp>
      <p:pic>
        <p:nvPicPr>
          <p:cNvPr id="1026" name="Picture 2" descr="Image result for children cartoon"/>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0" y="4365104"/>
            <a:ext cx="2987824" cy="791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DD55B38-0100-4457-A6D1-0B6B63047B7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635896" y="2276872"/>
            <a:ext cx="1800200" cy="1797200"/>
          </a:xfrm>
          <a:prstGeom prst="rect">
            <a:avLst/>
          </a:prstGeom>
        </p:spPr>
      </p:pic>
      <p:pic>
        <p:nvPicPr>
          <p:cNvPr id="39" name="Picture 2" descr="Image result for children cartoon">
            <a:extLst>
              <a:ext uri="{FF2B5EF4-FFF2-40B4-BE49-F238E27FC236}">
                <a16:creationId xmlns:a16="http://schemas.microsoft.com/office/drawing/2014/main" id="{F5B2FA70-DB42-4678-92BE-3EB79237CB64}"/>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987824" y="4365104"/>
            <a:ext cx="3096344" cy="7919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children cartoon">
            <a:extLst>
              <a:ext uri="{FF2B5EF4-FFF2-40B4-BE49-F238E27FC236}">
                <a16:creationId xmlns:a16="http://schemas.microsoft.com/office/drawing/2014/main" id="{8D41E07B-27FF-443D-B77B-37ECDE27B17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084168" y="4365104"/>
            <a:ext cx="3059832" cy="79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4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4241"/>
            <a:ext cx="7408333" cy="4137323"/>
          </a:xfrm>
        </p:spPr>
        <p:txBody>
          <a:bodyPr>
            <a:normAutofit fontScale="62500" lnSpcReduction="20000"/>
          </a:bodyPr>
          <a:lstStyle/>
          <a:p>
            <a:pPr>
              <a:lnSpc>
                <a:spcPct val="120000"/>
              </a:lnSpc>
              <a:spcAft>
                <a:spcPct val="0"/>
              </a:spcAft>
              <a:buFontTx/>
              <a:buChar char="•"/>
            </a:pPr>
            <a:r>
              <a:rPr lang="en-US" altLang="en-US" sz="2500" dirty="0">
                <a:solidFill>
                  <a:schemeClr val="tx1"/>
                </a:solidFill>
                <a:latin typeface="Comic Sans MS" panose="030F0902030302020204" pitchFamily="66" charset="0"/>
              </a:rPr>
              <a:t>What words make you think that? Why?</a:t>
            </a:r>
          </a:p>
          <a:p>
            <a:pPr>
              <a:lnSpc>
                <a:spcPct val="120000"/>
              </a:lnSpc>
              <a:spcAft>
                <a:spcPct val="0"/>
              </a:spcAft>
              <a:buFontTx/>
              <a:buChar char="•"/>
            </a:pPr>
            <a:r>
              <a:rPr lang="en-US" altLang="en-US" sz="2500" dirty="0">
                <a:solidFill>
                  <a:schemeClr val="tx1"/>
                </a:solidFill>
                <a:latin typeface="Comic Sans MS" panose="030F0902030302020204" pitchFamily="66" charset="0"/>
              </a:rPr>
              <a:t>How do you feel about………? Why?</a:t>
            </a:r>
          </a:p>
          <a:p>
            <a:pPr>
              <a:lnSpc>
                <a:spcPct val="120000"/>
              </a:lnSpc>
              <a:spcAft>
                <a:spcPct val="0"/>
              </a:spcAft>
              <a:buFontTx/>
              <a:buChar char="•"/>
            </a:pPr>
            <a:r>
              <a:rPr lang="en-US" altLang="en-US" sz="2500" dirty="0">
                <a:solidFill>
                  <a:schemeClr val="tx1"/>
                </a:solidFill>
                <a:latin typeface="Comic Sans MS" panose="030F0902030302020204" pitchFamily="66" charset="0"/>
              </a:rPr>
              <a:t>Can you explain why………….?</a:t>
            </a:r>
          </a:p>
          <a:p>
            <a:pPr>
              <a:lnSpc>
                <a:spcPct val="120000"/>
              </a:lnSpc>
              <a:spcAft>
                <a:spcPct val="0"/>
              </a:spcAft>
              <a:buFontTx/>
              <a:buChar char="•"/>
            </a:pPr>
            <a:r>
              <a:rPr lang="en-US" altLang="en-US" sz="2500" dirty="0">
                <a:solidFill>
                  <a:schemeClr val="tx1"/>
                </a:solidFill>
                <a:latin typeface="Comic Sans MS" panose="030F0902030302020204" pitchFamily="66" charset="0"/>
              </a:rPr>
              <a:t>At the end of the story the main character is feeling ……. Does this surprise you? </a:t>
            </a:r>
          </a:p>
          <a:p>
            <a:pPr>
              <a:lnSpc>
                <a:spcPct val="120000"/>
              </a:lnSpc>
              <a:spcAft>
                <a:spcPct val="0"/>
              </a:spcAft>
              <a:buFontTx/>
              <a:buChar char="•"/>
            </a:pPr>
            <a:r>
              <a:rPr lang="en-US" altLang="en-US" sz="2500" dirty="0">
                <a:solidFill>
                  <a:schemeClr val="tx1"/>
                </a:solidFill>
                <a:latin typeface="Comic Sans MS" panose="030F0902030302020204" pitchFamily="66" charset="0"/>
              </a:rPr>
              <a:t>What does this tell you about what ……….was thinking?</a:t>
            </a:r>
          </a:p>
          <a:p>
            <a:pPr>
              <a:lnSpc>
                <a:spcPct val="120000"/>
              </a:lnSpc>
              <a:spcAft>
                <a:spcPct val="0"/>
              </a:spcAft>
              <a:buFontTx/>
              <a:buChar char="•"/>
            </a:pPr>
            <a:r>
              <a:rPr lang="en-US" altLang="en-US" sz="2500" dirty="0">
                <a:solidFill>
                  <a:schemeClr val="tx1"/>
                </a:solidFill>
                <a:latin typeface="Comic Sans MS" panose="030F0902030302020204" pitchFamily="66" charset="0"/>
              </a:rPr>
              <a:t>Do you think this is true/untrue?  Why do you think this?</a:t>
            </a:r>
          </a:p>
          <a:p>
            <a:pPr>
              <a:lnSpc>
                <a:spcPct val="120000"/>
              </a:lnSpc>
              <a:spcAft>
                <a:spcPct val="0"/>
              </a:spcAft>
              <a:buFontTx/>
              <a:buChar char="•"/>
            </a:pPr>
            <a:r>
              <a:rPr lang="en-US" altLang="en-US" sz="2500" dirty="0">
                <a:solidFill>
                  <a:schemeClr val="tx1"/>
                </a:solidFill>
                <a:latin typeface="Comic Sans MS" panose="030F0902030302020204" pitchFamily="66" charset="0"/>
              </a:rPr>
              <a:t>What do you think the ………. is thinking?  If it were you what would you be thinking?</a:t>
            </a:r>
          </a:p>
          <a:p>
            <a:pPr>
              <a:lnSpc>
                <a:spcPct val="120000"/>
              </a:lnSpc>
              <a:spcAft>
                <a:spcPct val="0"/>
              </a:spcAft>
              <a:buFontTx/>
              <a:buChar char="•"/>
            </a:pPr>
            <a:r>
              <a:rPr lang="en-US" altLang="en-US" sz="2500" dirty="0">
                <a:solidFill>
                  <a:schemeClr val="tx1"/>
                </a:solidFill>
                <a:latin typeface="Comic Sans MS" panose="030F0902030302020204" pitchFamily="66" charset="0"/>
              </a:rPr>
              <a:t>Predict what you think is going to happen next.  Why do you think this?</a:t>
            </a:r>
          </a:p>
          <a:p>
            <a:pPr>
              <a:lnSpc>
                <a:spcPct val="120000"/>
              </a:lnSpc>
              <a:spcAft>
                <a:spcPct val="0"/>
              </a:spcAft>
              <a:buFontTx/>
              <a:buChar char="•"/>
            </a:pPr>
            <a:r>
              <a:rPr lang="en-US" altLang="en-US" sz="2500" dirty="0">
                <a:solidFill>
                  <a:schemeClr val="tx1"/>
                </a:solidFill>
                <a:latin typeface="Comic Sans MS" panose="030F0902030302020204" pitchFamily="66" charset="0"/>
              </a:rPr>
              <a:t>From what you have read, can you tell me what you feel about….?</a:t>
            </a:r>
          </a:p>
          <a:p>
            <a:pPr>
              <a:lnSpc>
                <a:spcPct val="120000"/>
              </a:lnSpc>
              <a:spcAft>
                <a:spcPct val="0"/>
              </a:spcAft>
              <a:buFontTx/>
              <a:buChar char="•"/>
            </a:pPr>
            <a:r>
              <a:rPr lang="en-US" altLang="en-US" sz="2500" dirty="0">
                <a:solidFill>
                  <a:schemeClr val="tx1"/>
                </a:solidFill>
                <a:latin typeface="Comic Sans MS" panose="030F0902030302020204" pitchFamily="66" charset="0"/>
              </a:rPr>
              <a:t>Who would you like to meet most in the story? Why?</a:t>
            </a:r>
          </a:p>
          <a:p>
            <a:pPr>
              <a:lnSpc>
                <a:spcPct val="120000"/>
              </a:lnSpc>
              <a:spcAft>
                <a:spcPct val="0"/>
              </a:spcAft>
              <a:buFontTx/>
              <a:buChar char="•"/>
            </a:pPr>
            <a:r>
              <a:rPr lang="en-US" altLang="en-US" sz="2500" dirty="0">
                <a:solidFill>
                  <a:schemeClr val="tx1"/>
                </a:solidFill>
                <a:latin typeface="Comic Sans MS" panose="030F0902030302020204" pitchFamily="66" charset="0"/>
              </a:rPr>
              <a:t>What is your opinion? What did you like/dislike about the story? Can you find pages in the book to show me? </a:t>
            </a:r>
          </a:p>
          <a:p>
            <a:endParaRPr lang="en-GB" dirty="0">
              <a:latin typeface="Comic Sans MS" panose="030F0902030302020204" pitchFamily="66" charset="0"/>
            </a:endParaRPr>
          </a:p>
          <a:p>
            <a:endParaRPr lang="en-US" dirty="0">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3200" dirty="0">
                <a:latin typeface="Comic Sans MS" panose="030F0902030302020204" pitchFamily="66" charset="0"/>
              </a:rPr>
              <a:t>Examples of Inference Questions</a:t>
            </a:r>
            <a:endParaRPr lang="en-US" sz="3200" dirty="0">
              <a:latin typeface="Comic Sans MS" panose="030F0902030302020204" pitchFamily="66" charset="0"/>
            </a:endParaRP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7308304" y="1340768"/>
            <a:ext cx="1318995" cy="1872208"/>
          </a:xfrm>
          <a:prstGeom prst="rect">
            <a:avLst/>
          </a:prstGeom>
        </p:spPr>
      </p:pic>
    </p:spTree>
    <p:extLst>
      <p:ext uri="{BB962C8B-B14F-4D97-AF65-F5344CB8AC3E}">
        <p14:creationId xmlns:p14="http://schemas.microsoft.com/office/powerpoint/2010/main" val="402033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420888"/>
            <a:ext cx="7408333" cy="4437112"/>
          </a:xfrm>
        </p:spPr>
        <p:txBody>
          <a:bodyPr>
            <a:normAutofit/>
          </a:bodyPr>
          <a:lstStyle/>
          <a:p>
            <a:pPr>
              <a:lnSpc>
                <a:spcPct val="150000"/>
              </a:lnSpc>
            </a:pPr>
            <a:r>
              <a:rPr lang="en-GB" sz="2200" dirty="0">
                <a:solidFill>
                  <a:schemeClr val="tx1"/>
                </a:solidFill>
                <a:latin typeface="Comic Sans MS" panose="030F0902030302020204" pitchFamily="66" charset="0"/>
              </a:rPr>
              <a:t>In the autumn term, we will continue with daily phonics lessons. Throughout the year, children who require phonics support will continue to take part in daily phonics lessons.</a:t>
            </a:r>
          </a:p>
          <a:p>
            <a:pPr>
              <a:lnSpc>
                <a:spcPct val="150000"/>
              </a:lnSpc>
            </a:pPr>
            <a:r>
              <a:rPr lang="en-GB" sz="2200" dirty="0">
                <a:solidFill>
                  <a:schemeClr val="tx1"/>
                </a:solidFill>
                <a:latin typeface="Comic Sans MS" panose="030F0902030302020204" pitchFamily="66" charset="0"/>
              </a:rPr>
              <a:t>Children will be given a half termly spelling sheet with spellings to be learnt for a weekly test. They will continue to have a home/spelling book, the same as they had in Year 1. </a:t>
            </a:r>
          </a:p>
          <a:p>
            <a:pPr marL="0" indent="0">
              <a:buNone/>
            </a:pPr>
            <a:endParaRPr lang="en-GB" dirty="0">
              <a:latin typeface="Comic Sans MS" panose="030F0902030302020204" pitchFamily="66" charset="0"/>
            </a:endParaRPr>
          </a:p>
          <a:p>
            <a:endParaRPr lang="en-GB" dirty="0">
              <a:latin typeface="Comic Sans MS" panose="030F0902030302020204" pitchFamily="66" charset="0"/>
            </a:endParaRPr>
          </a:p>
          <a:p>
            <a:endParaRPr lang="en-US"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Phonics and Spellings</a:t>
            </a:r>
            <a:endParaRPr lang="en-US" dirty="0">
              <a:latin typeface="Comic Sans MS" panose="030F0902030302020204" pitchFamily="66" charset="0"/>
            </a:endParaRPr>
          </a:p>
        </p:txBody>
      </p:sp>
      <p:pic>
        <p:nvPicPr>
          <p:cNvPr id="4" name="Picture 6" descr="Image result for alien word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31798" y="2780928"/>
            <a:ext cx="1605839" cy="2268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42983" y="5301208"/>
            <a:ext cx="1601017" cy="1164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265503">
            <a:off x="7435910" y="1894240"/>
            <a:ext cx="1518981" cy="59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78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564904"/>
            <a:ext cx="8856983" cy="3450696"/>
          </a:xfrm>
        </p:spPr>
        <p:txBody>
          <a:bodyPr/>
          <a:lstStyle/>
          <a:p>
            <a:pPr>
              <a:lnSpc>
                <a:spcPct val="150000"/>
              </a:lnSpc>
            </a:pPr>
            <a:r>
              <a:rPr lang="en-GB" sz="2000" dirty="0">
                <a:solidFill>
                  <a:schemeClr val="tx1"/>
                </a:solidFill>
                <a:latin typeface="Comic Sans MS" panose="030F0902030302020204" pitchFamily="66" charset="0"/>
              </a:rPr>
              <a:t>Children will have the opportunity to write for a range of different purposes.</a:t>
            </a:r>
          </a:p>
          <a:p>
            <a:pPr>
              <a:lnSpc>
                <a:spcPct val="150000"/>
              </a:lnSpc>
            </a:pPr>
            <a:r>
              <a:rPr lang="en-GB" sz="2000" dirty="0">
                <a:solidFill>
                  <a:schemeClr val="tx1"/>
                </a:solidFill>
                <a:latin typeface="Comic Sans MS" panose="030F0902030302020204" pitchFamily="66" charset="0"/>
              </a:rPr>
              <a:t>They will be encouraged to use the Year 2 key objectives for writing to make the expected standard. </a:t>
            </a:r>
          </a:p>
          <a:p>
            <a:pPr>
              <a:lnSpc>
                <a:spcPct val="150000"/>
              </a:lnSpc>
            </a:pPr>
            <a:r>
              <a:rPr lang="en-GB" sz="2000" dirty="0">
                <a:solidFill>
                  <a:schemeClr val="tx1"/>
                </a:solidFill>
                <a:latin typeface="Comic Sans MS" panose="030F0902030302020204" pitchFamily="66" charset="0"/>
              </a:rPr>
              <a:t>Handwriting and presentation will be a big focus.</a:t>
            </a:r>
          </a:p>
          <a:p>
            <a:endParaRPr lang="en-US"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Writing in Year 2</a:t>
            </a:r>
            <a:endParaRPr lang="en-US" dirty="0">
              <a:latin typeface="Comic Sans MS" panose="030F0902030302020204" pitchFamily="66" charset="0"/>
            </a:endParaRPr>
          </a:p>
        </p:txBody>
      </p:sp>
      <p:pic>
        <p:nvPicPr>
          <p:cNvPr id="4" name="Picture 2" descr="Image result for writ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75856" y="5301208"/>
            <a:ext cx="2016224" cy="122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5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82" y="2817888"/>
            <a:ext cx="9361040" cy="3450696"/>
          </a:xfrm>
        </p:spPr>
        <p:txBody>
          <a:bodyPr>
            <a:normAutofit fontScale="92500" lnSpcReduction="10000"/>
          </a:bodyPr>
          <a:lstStyle/>
          <a:p>
            <a:r>
              <a:rPr lang="en-GB" dirty="0">
                <a:solidFill>
                  <a:schemeClr val="tx1"/>
                </a:solidFill>
                <a:latin typeface="Comic Sans MS" panose="030F0902030302020204" pitchFamily="66" charset="0"/>
              </a:rPr>
              <a:t>A dog went for a walk.			</a:t>
            </a:r>
            <a:r>
              <a:rPr lang="en-GB" b="1" dirty="0">
                <a:solidFill>
                  <a:schemeClr val="tx1"/>
                </a:solidFill>
                <a:latin typeface="Comic Sans MS" panose="030F0902030302020204" pitchFamily="66" charset="0"/>
              </a:rPr>
              <a:t>a </a:t>
            </a:r>
            <a:r>
              <a:rPr lang="en-GB" b="1" i="1" dirty="0">
                <a:solidFill>
                  <a:schemeClr val="tx1"/>
                </a:solidFill>
                <a:latin typeface="Comic Sans MS" panose="030F0902030302020204" pitchFamily="66" charset="0"/>
              </a:rPr>
              <a:t>statement</a:t>
            </a:r>
            <a:endParaRPr lang="en-GB" b="1" dirty="0">
              <a:solidFill>
                <a:schemeClr val="tx1"/>
              </a:solidFill>
              <a:latin typeface="Comic Sans MS" panose="030F0902030302020204" pitchFamily="66" charset="0"/>
            </a:endParaRPr>
          </a:p>
          <a:p>
            <a:endParaRPr lang="en-GB" b="1" dirty="0">
              <a:solidFill>
                <a:schemeClr val="tx1"/>
              </a:solidFill>
              <a:latin typeface="Comic Sans MS" panose="030F0902030302020204" pitchFamily="66" charset="0"/>
            </a:endParaRPr>
          </a:p>
          <a:p>
            <a:r>
              <a:rPr lang="en-GB" b="1" dirty="0">
                <a:solidFill>
                  <a:schemeClr val="tx1"/>
                </a:solidFill>
                <a:latin typeface="Comic Sans MS" panose="030F0902030302020204" pitchFamily="66" charset="0"/>
              </a:rPr>
              <a:t>What</a:t>
            </a:r>
            <a:r>
              <a:rPr lang="en-GB" dirty="0">
                <a:solidFill>
                  <a:schemeClr val="tx1"/>
                </a:solidFill>
                <a:latin typeface="Comic Sans MS" panose="030F0902030302020204" pitchFamily="66" charset="0"/>
              </a:rPr>
              <a:t> big eyes you have Grandma!	</a:t>
            </a:r>
            <a:r>
              <a:rPr lang="en-GB" b="1" i="1" dirty="0">
                <a:solidFill>
                  <a:schemeClr val="tx1"/>
                </a:solidFill>
                <a:latin typeface="Comic Sans MS" panose="030F0902030302020204" pitchFamily="66" charset="0"/>
              </a:rPr>
              <a:t>an exclamation</a:t>
            </a:r>
          </a:p>
          <a:p>
            <a:pPr marL="0" indent="0">
              <a:buNone/>
            </a:pPr>
            <a:r>
              <a:rPr lang="en-GB" i="1" dirty="0">
                <a:solidFill>
                  <a:schemeClr val="tx1"/>
                </a:solidFill>
                <a:latin typeface="Comic Sans MS" panose="030F0902030302020204" pitchFamily="66" charset="0"/>
              </a:rPr>
              <a:t>  </a:t>
            </a:r>
            <a:r>
              <a:rPr lang="en-GB" b="1" dirty="0">
                <a:solidFill>
                  <a:schemeClr val="tx1"/>
                </a:solidFill>
                <a:latin typeface="Comic Sans MS" panose="030F0902030302020204" pitchFamily="66" charset="0"/>
              </a:rPr>
              <a:t>How</a:t>
            </a:r>
            <a:r>
              <a:rPr lang="en-GB" dirty="0">
                <a:solidFill>
                  <a:schemeClr val="tx1"/>
                </a:solidFill>
                <a:latin typeface="Comic Sans MS" panose="030F0902030302020204" pitchFamily="66" charset="0"/>
              </a:rPr>
              <a:t> lovely it is to see you!</a:t>
            </a:r>
          </a:p>
          <a:p>
            <a:endParaRPr lang="en-GB" dirty="0">
              <a:solidFill>
                <a:schemeClr val="tx1"/>
              </a:solidFill>
              <a:latin typeface="Comic Sans MS" panose="030F0902030302020204" pitchFamily="66" charset="0"/>
            </a:endParaRPr>
          </a:p>
          <a:p>
            <a:r>
              <a:rPr lang="en-GB" dirty="0">
                <a:solidFill>
                  <a:schemeClr val="tx1"/>
                </a:solidFill>
                <a:latin typeface="Comic Sans MS" panose="030F0902030302020204" pitchFamily="66" charset="0"/>
              </a:rPr>
              <a:t>Listen to me now!				</a:t>
            </a:r>
            <a:r>
              <a:rPr lang="en-GB" b="1" i="1" dirty="0">
                <a:solidFill>
                  <a:schemeClr val="tx1"/>
                </a:solidFill>
                <a:latin typeface="Comic Sans MS" panose="030F0902030302020204" pitchFamily="66" charset="0"/>
              </a:rPr>
              <a:t>a command</a:t>
            </a:r>
          </a:p>
          <a:p>
            <a:pPr marL="0" indent="0">
              <a:buNone/>
            </a:pPr>
            <a:r>
              <a:rPr lang="en-GB" dirty="0">
                <a:solidFill>
                  <a:schemeClr val="tx1"/>
                </a:solidFill>
                <a:latin typeface="Comic Sans MS" panose="030F0902030302020204" pitchFamily="66" charset="0"/>
              </a:rPr>
              <a:t>   Pour the milk into the bowl.</a:t>
            </a:r>
          </a:p>
          <a:p>
            <a:pPr marL="0" indent="0">
              <a:buNone/>
            </a:pPr>
            <a:endParaRPr lang="en-GB" dirty="0">
              <a:solidFill>
                <a:schemeClr val="tx1"/>
              </a:solidFill>
              <a:latin typeface="Comic Sans MS" panose="030F0902030302020204" pitchFamily="66" charset="0"/>
            </a:endParaRPr>
          </a:p>
          <a:p>
            <a:r>
              <a:rPr lang="en-GB" dirty="0">
                <a:solidFill>
                  <a:schemeClr val="tx1"/>
                </a:solidFill>
                <a:latin typeface="Comic Sans MS" panose="030F0902030302020204" pitchFamily="66" charset="0"/>
              </a:rPr>
              <a:t>What time is it?			      a</a:t>
            </a:r>
            <a:r>
              <a:rPr lang="en-GB" b="1" i="1" dirty="0">
                <a:solidFill>
                  <a:schemeClr val="tx1"/>
                </a:solidFill>
                <a:latin typeface="Comic Sans MS" panose="030F0902030302020204" pitchFamily="66" charset="0"/>
              </a:rPr>
              <a:t> question</a:t>
            </a:r>
            <a:endParaRPr lang="en-GB" b="1" dirty="0">
              <a:solidFill>
                <a:schemeClr val="tx1"/>
              </a:solidFill>
              <a:latin typeface="Comic Sans MS" panose="030F0902030302020204" pitchFamily="66" charset="0"/>
            </a:endParaRPr>
          </a:p>
          <a:p>
            <a:pPr marL="0" indent="0">
              <a:buNone/>
            </a:pPr>
            <a:endParaRPr lang="en-US"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Sentence types</a:t>
            </a:r>
            <a:endParaRPr lang="en-US" dirty="0">
              <a:latin typeface="Comic Sans MS" panose="030F09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7506" y="1014992"/>
            <a:ext cx="1381949" cy="1152128"/>
          </a:xfrm>
          <a:prstGeom prst="rect">
            <a:avLst/>
          </a:prstGeom>
        </p:spPr>
      </p:pic>
    </p:spTree>
    <p:extLst>
      <p:ext uri="{BB962C8B-B14F-4D97-AF65-F5344CB8AC3E}">
        <p14:creationId xmlns:p14="http://schemas.microsoft.com/office/powerpoint/2010/main" val="323330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564904"/>
            <a:ext cx="7408333" cy="3960440"/>
          </a:xfrm>
        </p:spPr>
        <p:txBody>
          <a:bodyPr>
            <a:normAutofit fontScale="70000" lnSpcReduction="20000"/>
          </a:bodyPr>
          <a:lstStyle/>
          <a:p>
            <a:pPr marL="0" indent="0">
              <a:lnSpc>
                <a:spcPct val="170000"/>
              </a:lnSpc>
              <a:buNone/>
            </a:pPr>
            <a:r>
              <a:rPr lang="en-GB" dirty="0">
                <a:solidFill>
                  <a:schemeClr val="tx1"/>
                </a:solidFill>
                <a:latin typeface="Comic Sans MS" panose="030F0902030302020204" pitchFamily="66" charset="0"/>
              </a:rPr>
              <a:t>Children will be expected to know the following number facts by the </a:t>
            </a:r>
            <a:r>
              <a:rPr lang="en-GB" b="1" dirty="0">
                <a:solidFill>
                  <a:schemeClr val="tx1"/>
                </a:solidFill>
                <a:latin typeface="Comic Sans MS" panose="030F0902030302020204" pitchFamily="66" charset="0"/>
              </a:rPr>
              <a:t>end</a:t>
            </a:r>
            <a:r>
              <a:rPr lang="en-GB" dirty="0">
                <a:solidFill>
                  <a:schemeClr val="tx1"/>
                </a:solidFill>
                <a:latin typeface="Comic Sans MS" panose="030F0902030302020204" pitchFamily="66" charset="0"/>
              </a:rPr>
              <a:t> of Year 2:</a:t>
            </a:r>
          </a:p>
          <a:p>
            <a:pPr>
              <a:lnSpc>
                <a:spcPct val="170000"/>
              </a:lnSpc>
            </a:pPr>
            <a:r>
              <a:rPr lang="en-GB" dirty="0">
                <a:solidFill>
                  <a:schemeClr val="tx1"/>
                </a:solidFill>
                <a:latin typeface="Comic Sans MS" panose="030F0902030302020204" pitchFamily="66" charset="0"/>
              </a:rPr>
              <a:t>Count forwards and backwards in ones from any given number.</a:t>
            </a:r>
          </a:p>
          <a:p>
            <a:pPr>
              <a:lnSpc>
                <a:spcPct val="170000"/>
              </a:lnSpc>
            </a:pPr>
            <a:r>
              <a:rPr lang="en-GB" dirty="0">
                <a:solidFill>
                  <a:schemeClr val="tx1"/>
                </a:solidFill>
                <a:latin typeface="Comic Sans MS" panose="030F0902030302020204" pitchFamily="66" charset="0"/>
              </a:rPr>
              <a:t>Counting forwards and backwards in 2,3,5,10.</a:t>
            </a:r>
          </a:p>
          <a:p>
            <a:pPr>
              <a:lnSpc>
                <a:spcPct val="170000"/>
              </a:lnSpc>
            </a:pPr>
            <a:r>
              <a:rPr lang="en-GB" dirty="0">
                <a:solidFill>
                  <a:schemeClr val="tx1"/>
                </a:solidFill>
                <a:latin typeface="Comic Sans MS" panose="030F0902030302020204" pitchFamily="66" charset="0"/>
              </a:rPr>
              <a:t>Number bonds to 10, 20, 100.</a:t>
            </a:r>
          </a:p>
          <a:p>
            <a:pPr>
              <a:lnSpc>
                <a:spcPct val="170000"/>
              </a:lnSpc>
            </a:pPr>
            <a:r>
              <a:rPr lang="en-GB" dirty="0">
                <a:solidFill>
                  <a:schemeClr val="tx1"/>
                </a:solidFill>
                <a:latin typeface="Comic Sans MS" panose="030F0902030302020204" pitchFamily="66" charset="0"/>
              </a:rPr>
              <a:t>2, 3, 5, 10 times tables.</a:t>
            </a:r>
          </a:p>
          <a:p>
            <a:pPr marL="0" indent="0">
              <a:buNone/>
            </a:pPr>
            <a:endParaRPr lang="en-GB" dirty="0">
              <a:solidFill>
                <a:schemeClr val="tx1"/>
              </a:solidFill>
              <a:latin typeface="Comic Sans MS" panose="030F0902030302020204" pitchFamily="66" charset="0"/>
            </a:endParaRPr>
          </a:p>
          <a:p>
            <a:pPr marL="0" indent="0">
              <a:buNone/>
            </a:pPr>
            <a:endParaRPr lang="en-GB" dirty="0">
              <a:solidFill>
                <a:schemeClr val="tx1"/>
              </a:solidFill>
              <a:latin typeface="Comic Sans MS" panose="030F0902030302020204" pitchFamily="66" charset="0"/>
            </a:endParaRPr>
          </a:p>
          <a:p>
            <a:pPr marL="0" indent="0">
              <a:buNone/>
            </a:pPr>
            <a:r>
              <a:rPr lang="en-GB" dirty="0">
                <a:solidFill>
                  <a:schemeClr val="tx1"/>
                </a:solidFill>
                <a:latin typeface="Comic Sans MS" panose="030F0902030302020204" pitchFamily="66" charset="0"/>
              </a:rPr>
              <a:t>Please take the time to practise every week.</a:t>
            </a:r>
          </a:p>
          <a:p>
            <a:endParaRPr lang="en-GB" dirty="0">
              <a:latin typeface="Comic Sans MS" panose="030F0902030302020204" pitchFamily="66" charset="0"/>
            </a:endParaRPr>
          </a:p>
          <a:p>
            <a:endParaRPr lang="en-GB" dirty="0">
              <a:latin typeface="Comic Sans MS" panose="030F0902030302020204" pitchFamily="66" charset="0"/>
            </a:endParaRPr>
          </a:p>
          <a:p>
            <a:endParaRPr lang="en-US"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Maths in Year 2</a:t>
            </a:r>
            <a:endParaRPr lang="en-US" dirty="0">
              <a:latin typeface="Comic Sans MS" panose="030F0902030302020204" pitchFamily="66" charset="0"/>
            </a:endParaRPr>
          </a:p>
        </p:txBody>
      </p:sp>
      <p:pic>
        <p:nvPicPr>
          <p:cNvPr id="4" name="Picture 2" descr="Image result for numbers carto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6256" y="4869160"/>
            <a:ext cx="1846481" cy="1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58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300825"/>
            <a:ext cx="7408333" cy="3450696"/>
          </a:xfrm>
        </p:spPr>
        <p:txBody>
          <a:bodyPr>
            <a:normAutofit fontScale="92500" lnSpcReduction="20000"/>
          </a:bodyPr>
          <a:lstStyle/>
          <a:p>
            <a:pPr marL="0" indent="0">
              <a:buNone/>
            </a:pPr>
            <a:endParaRPr lang="en-GB" dirty="0">
              <a:solidFill>
                <a:schemeClr val="tx1"/>
              </a:solidFill>
              <a:latin typeface="Comic Sans MS" panose="030F0902030302020204" pitchFamily="66" charset="0"/>
            </a:endParaRPr>
          </a:p>
          <a:p>
            <a:pPr>
              <a:lnSpc>
                <a:spcPct val="160000"/>
              </a:lnSpc>
            </a:pPr>
            <a:r>
              <a:rPr lang="en-GB" dirty="0">
                <a:solidFill>
                  <a:schemeClr val="tx1"/>
                </a:solidFill>
                <a:latin typeface="Comic Sans MS" panose="030F0902030302020204" pitchFamily="66" charset="0"/>
              </a:rPr>
              <a:t>If you are unsure on how to teach your child a method, please speak to your class teacher.</a:t>
            </a:r>
          </a:p>
          <a:p>
            <a:pPr marL="0" indent="0">
              <a:lnSpc>
                <a:spcPct val="160000"/>
              </a:lnSpc>
              <a:buNone/>
            </a:pPr>
            <a:endParaRPr lang="en-GB" dirty="0">
              <a:solidFill>
                <a:schemeClr val="tx1"/>
              </a:solidFill>
              <a:latin typeface="Comic Sans MS" panose="030F0902030302020204" pitchFamily="66" charset="0"/>
            </a:endParaRPr>
          </a:p>
          <a:p>
            <a:pPr>
              <a:lnSpc>
                <a:spcPct val="160000"/>
              </a:lnSpc>
            </a:pPr>
            <a:r>
              <a:rPr lang="en-GB" dirty="0">
                <a:solidFill>
                  <a:schemeClr val="tx1"/>
                </a:solidFill>
                <a:latin typeface="Comic Sans MS" panose="030F0902030302020204" pitchFamily="66" charset="0"/>
              </a:rPr>
              <a:t>Please ensure that your child forms their numbers correctly and can read and write numbers up to 100 (both words and numerals)</a:t>
            </a:r>
          </a:p>
          <a:p>
            <a:endParaRPr lang="en-US"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Maths Continued…</a:t>
            </a:r>
            <a:endParaRPr lang="en-US" dirty="0">
              <a:latin typeface="Comic Sans MS" panose="030F0902030302020204" pitchFamily="66" charset="0"/>
            </a:endParaRPr>
          </a:p>
        </p:txBody>
      </p:sp>
      <p:pic>
        <p:nvPicPr>
          <p:cNvPr id="4" name="Picture 2" descr="Image result for shape  carto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9434" y="5718299"/>
            <a:ext cx="2397366" cy="815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clock carto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5718299"/>
            <a:ext cx="1104548" cy="114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9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564904"/>
            <a:ext cx="7408333" cy="4032448"/>
          </a:xfrm>
        </p:spPr>
        <p:txBody>
          <a:bodyPr>
            <a:normAutofit/>
          </a:bodyPr>
          <a:lstStyle/>
          <a:p>
            <a:pPr marL="0" indent="0">
              <a:buNone/>
            </a:pPr>
            <a:r>
              <a:rPr lang="en-GB" sz="2000" dirty="0">
                <a:solidFill>
                  <a:schemeClr val="tx1"/>
                </a:solidFill>
                <a:latin typeface="Comic Sans MS" panose="030F0902030302020204" pitchFamily="66" charset="0"/>
              </a:rPr>
              <a:t>Children will take part in Collective Worship once a week and Mass throughout the term. Your child may be involved in planning and leading these events. Please help your child learn any readings, stories sent home. </a:t>
            </a:r>
          </a:p>
          <a:p>
            <a:endParaRPr lang="en-GB" sz="2000" dirty="0">
              <a:solidFill>
                <a:schemeClr val="tx1"/>
              </a:solidFill>
              <a:latin typeface="Comic Sans MS" panose="030F0902030302020204" pitchFamily="66" charset="0"/>
            </a:endParaRPr>
          </a:p>
          <a:p>
            <a:pPr marL="0" indent="0">
              <a:buNone/>
            </a:pPr>
            <a:r>
              <a:rPr lang="en-GB" sz="2000" dirty="0">
                <a:solidFill>
                  <a:schemeClr val="tx1"/>
                </a:solidFill>
                <a:latin typeface="Comic Sans MS" panose="030F0902030302020204" pitchFamily="66" charset="0"/>
              </a:rPr>
              <a:t>Year 2 Prayers:</a:t>
            </a:r>
          </a:p>
          <a:p>
            <a:r>
              <a:rPr lang="en-GB" sz="1600" b="1" dirty="0">
                <a:solidFill>
                  <a:schemeClr val="tx1"/>
                </a:solidFill>
                <a:latin typeface="Comic Sans MS" panose="030F0902030302020204" pitchFamily="66" charset="0"/>
              </a:rPr>
              <a:t>The Prayer of St. Francis of Assisi</a:t>
            </a:r>
          </a:p>
          <a:p>
            <a:r>
              <a:rPr lang="en-GB" sz="1600" b="1" dirty="0">
                <a:solidFill>
                  <a:schemeClr val="tx1"/>
                </a:solidFill>
                <a:latin typeface="Comic Sans MS" panose="030F0902030302020204" pitchFamily="66" charset="0"/>
              </a:rPr>
              <a:t>The Rosary</a:t>
            </a:r>
          </a:p>
          <a:p>
            <a:r>
              <a:rPr lang="en-GB" sz="1600" b="1" dirty="0">
                <a:solidFill>
                  <a:schemeClr val="tx1"/>
                </a:solidFill>
                <a:latin typeface="Comic Sans MS" panose="030F0902030302020204" pitchFamily="66" charset="0"/>
              </a:rPr>
              <a:t>Eternal Rest</a:t>
            </a:r>
            <a:endParaRPr lang="en-GB" sz="1600" dirty="0">
              <a:solidFill>
                <a:schemeClr val="tx1"/>
              </a:solidFill>
              <a:latin typeface="Comic Sans MS" panose="030F0902030302020204" pitchFamily="66" charset="0"/>
            </a:endParaRPr>
          </a:p>
          <a:p>
            <a:r>
              <a:rPr lang="en-GB" sz="1600" b="1" dirty="0">
                <a:solidFill>
                  <a:schemeClr val="tx1"/>
                </a:solidFill>
                <a:latin typeface="Comic Sans MS" panose="030F0902030302020204" pitchFamily="66" charset="0"/>
              </a:rPr>
              <a:t>Act of Faith</a:t>
            </a:r>
            <a:endParaRPr lang="en-GB" sz="1600" dirty="0">
              <a:solidFill>
                <a:schemeClr val="tx1"/>
              </a:solidFill>
              <a:latin typeface="Comic Sans MS" panose="030F0902030302020204" pitchFamily="66" charset="0"/>
            </a:endParaRPr>
          </a:p>
          <a:p>
            <a:r>
              <a:rPr lang="en-GB" sz="1600" b="1" dirty="0">
                <a:solidFill>
                  <a:schemeClr val="tx1"/>
                </a:solidFill>
                <a:latin typeface="Comic Sans MS" panose="030F0902030302020204" pitchFamily="66" charset="0"/>
              </a:rPr>
              <a:t>Act of Hope</a:t>
            </a:r>
          </a:p>
          <a:p>
            <a:endParaRPr lang="en-US" sz="1800" dirty="0">
              <a:latin typeface="Comic Sans MS" panose="030F0902030302020204" pitchFamily="66" charset="0"/>
            </a:endParaRPr>
          </a:p>
        </p:txBody>
      </p:sp>
      <p:sp>
        <p:nvSpPr>
          <p:cNvPr id="3" name="Title 2"/>
          <p:cNvSpPr>
            <a:spLocks noGrp="1"/>
          </p:cNvSpPr>
          <p:nvPr>
            <p:ph type="title"/>
          </p:nvPr>
        </p:nvSpPr>
        <p:spPr/>
        <p:txBody>
          <a:bodyPr/>
          <a:lstStyle/>
          <a:p>
            <a:r>
              <a:rPr lang="en-GB" dirty="0">
                <a:latin typeface="Comic Sans MS" panose="030F0902030302020204" pitchFamily="66" charset="0"/>
              </a:rPr>
              <a:t>Catholic Life in Year 2</a:t>
            </a:r>
            <a:endParaRPr lang="en-US" dirty="0">
              <a:latin typeface="Comic Sans MS" panose="030F09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4128" y="4725144"/>
            <a:ext cx="3007444" cy="1692281"/>
          </a:xfrm>
          <a:prstGeom prst="rect">
            <a:avLst/>
          </a:prstGeom>
        </p:spPr>
      </p:pic>
    </p:spTree>
    <p:extLst>
      <p:ext uri="{BB962C8B-B14F-4D97-AF65-F5344CB8AC3E}">
        <p14:creationId xmlns:p14="http://schemas.microsoft.com/office/powerpoint/2010/main" val="45171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764" y="2132856"/>
            <a:ext cx="8820472" cy="4552536"/>
          </a:xfrm>
        </p:spPr>
        <p:txBody>
          <a:bodyPr>
            <a:noAutofit/>
          </a:bodyPr>
          <a:lstStyle/>
          <a:p>
            <a:pPr>
              <a:lnSpc>
                <a:spcPct val="150000"/>
              </a:lnSpc>
            </a:pPr>
            <a:r>
              <a:rPr lang="en-GB" sz="1400" dirty="0">
                <a:solidFill>
                  <a:schemeClr val="tx1"/>
                </a:solidFill>
                <a:latin typeface="Comic Sans MS" panose="030F0902030302020204" pitchFamily="66" charset="0"/>
              </a:rPr>
              <a:t>The home learning policy can be found on our school website.</a:t>
            </a:r>
          </a:p>
          <a:p>
            <a:pPr>
              <a:lnSpc>
                <a:spcPct val="150000"/>
              </a:lnSpc>
            </a:pPr>
            <a:r>
              <a:rPr lang="en-GB" sz="1400" dirty="0">
                <a:solidFill>
                  <a:schemeClr val="tx1"/>
                </a:solidFill>
                <a:latin typeface="Comic Sans MS" panose="030F0902030302020204" pitchFamily="66" charset="0"/>
              </a:rPr>
              <a:t>Home Learning will be given out every Friday and will need to be handed back by the following Thursday. </a:t>
            </a:r>
          </a:p>
          <a:p>
            <a:pPr>
              <a:lnSpc>
                <a:spcPct val="150000"/>
              </a:lnSpc>
            </a:pPr>
            <a:r>
              <a:rPr lang="en-GB" sz="1400" dirty="0">
                <a:solidFill>
                  <a:schemeClr val="tx1"/>
                </a:solidFill>
                <a:latin typeface="Comic Sans MS" panose="030F0902030302020204" pitchFamily="66" charset="0"/>
              </a:rPr>
              <a:t>Children will also have a spelling list sent home half termly just like they did in Year 1, they will be tested once a week. </a:t>
            </a:r>
          </a:p>
          <a:p>
            <a:pPr>
              <a:lnSpc>
                <a:spcPct val="150000"/>
              </a:lnSpc>
            </a:pPr>
            <a:r>
              <a:rPr lang="en-GB" sz="1400" dirty="0">
                <a:solidFill>
                  <a:schemeClr val="tx1"/>
                </a:solidFill>
                <a:latin typeface="Comic Sans MS" panose="030F0902030302020204" pitchFamily="66" charset="0"/>
              </a:rPr>
              <a:t>Late Home Learning will not be marked.</a:t>
            </a:r>
          </a:p>
          <a:p>
            <a:pPr>
              <a:lnSpc>
                <a:spcPct val="150000"/>
              </a:lnSpc>
            </a:pPr>
            <a:r>
              <a:rPr lang="en-GB" sz="1400" dirty="0">
                <a:solidFill>
                  <a:schemeClr val="tx1"/>
                </a:solidFill>
                <a:latin typeface="Comic Sans MS" panose="030F0902030302020204" pitchFamily="66" charset="0"/>
              </a:rPr>
              <a:t>Children should be encouraged to complete their Home Learning independently.</a:t>
            </a:r>
          </a:p>
          <a:p>
            <a:pPr lvl="0">
              <a:lnSpc>
                <a:spcPct val="150000"/>
              </a:lnSpc>
            </a:pPr>
            <a:r>
              <a:rPr lang="en-GB" sz="1400" dirty="0">
                <a:solidFill>
                  <a:schemeClr val="tx1"/>
                </a:solidFill>
                <a:latin typeface="Comic Sans MS" panose="030F0902030302020204" pitchFamily="66" charset="0"/>
              </a:rPr>
              <a:t>Times tables - the children will be tested every few weeks.</a:t>
            </a:r>
          </a:p>
          <a:p>
            <a:pPr lvl="0">
              <a:lnSpc>
                <a:spcPct val="150000"/>
              </a:lnSpc>
            </a:pPr>
            <a:r>
              <a:rPr lang="en-GB" sz="1400" dirty="0">
                <a:solidFill>
                  <a:schemeClr val="tx1"/>
                </a:solidFill>
                <a:latin typeface="Comic Sans MS" panose="030F0902030302020204" pitchFamily="66" charset="0"/>
              </a:rPr>
              <a:t>Times Table </a:t>
            </a:r>
            <a:r>
              <a:rPr lang="en-GB" sz="1400" dirty="0" err="1">
                <a:solidFill>
                  <a:schemeClr val="tx1"/>
                </a:solidFill>
                <a:latin typeface="Comic Sans MS" panose="030F0902030302020204" pitchFamily="66" charset="0"/>
              </a:rPr>
              <a:t>Rockstars</a:t>
            </a:r>
            <a:r>
              <a:rPr lang="en-GB" sz="1400" dirty="0">
                <a:solidFill>
                  <a:schemeClr val="tx1"/>
                </a:solidFill>
                <a:latin typeface="Comic Sans MS" panose="030F0902030302020204" pitchFamily="66" charset="0"/>
              </a:rPr>
              <a:t> is a great platform to help your children practice their tables at home.</a:t>
            </a:r>
          </a:p>
          <a:p>
            <a:pPr lvl="0">
              <a:lnSpc>
                <a:spcPct val="150000"/>
              </a:lnSpc>
            </a:pPr>
            <a:r>
              <a:rPr lang="en-GB" sz="1400" dirty="0">
                <a:solidFill>
                  <a:schemeClr val="tx1"/>
                </a:solidFill>
                <a:latin typeface="Comic Sans MS" panose="030F0902030302020204" pitchFamily="66" charset="0"/>
              </a:rPr>
              <a:t>Please feel free to let us know how your children got on with the learning or if there is anything further we can do to help.</a:t>
            </a:r>
          </a:p>
          <a:p>
            <a:pPr>
              <a:lnSpc>
                <a:spcPct val="150000"/>
              </a:lnSpc>
            </a:pPr>
            <a:r>
              <a:rPr lang="en-GB" sz="1400" dirty="0">
                <a:solidFill>
                  <a:schemeClr val="tx1"/>
                </a:solidFill>
                <a:latin typeface="Comic Sans MS" panose="030F0902030302020204" pitchFamily="66" charset="0"/>
              </a:rPr>
              <a:t>In order to prepare for KS2, in the summer term failure to complete Home Learning on a regular basis will result in children having to complete work in their own time (break, golden time). </a:t>
            </a:r>
          </a:p>
        </p:txBody>
      </p:sp>
      <p:sp>
        <p:nvSpPr>
          <p:cNvPr id="3" name="Title 2"/>
          <p:cNvSpPr>
            <a:spLocks noGrp="1"/>
          </p:cNvSpPr>
          <p:nvPr>
            <p:ph type="title"/>
          </p:nvPr>
        </p:nvSpPr>
        <p:spPr/>
        <p:txBody>
          <a:bodyPr>
            <a:normAutofit/>
          </a:bodyPr>
          <a:lstStyle/>
          <a:p>
            <a:r>
              <a:rPr lang="en-GB" sz="3600" dirty="0">
                <a:latin typeface="Comic Sans MS" panose="030F0902030302020204" pitchFamily="66" charset="0"/>
              </a:rPr>
              <a:t>Home Learning</a:t>
            </a:r>
            <a:endParaRPr lang="en-US" sz="3600" dirty="0">
              <a:latin typeface="Comic Sans MS" panose="030F09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92280" y="332656"/>
            <a:ext cx="1628800" cy="1628800"/>
          </a:xfrm>
          <a:prstGeom prst="rect">
            <a:avLst/>
          </a:prstGeom>
        </p:spPr>
      </p:pic>
    </p:spTree>
    <p:extLst>
      <p:ext uri="{BB962C8B-B14F-4D97-AF65-F5344CB8AC3E}">
        <p14:creationId xmlns:p14="http://schemas.microsoft.com/office/powerpoint/2010/main" val="15722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996952"/>
            <a:ext cx="8380453" cy="3450696"/>
          </a:xfrm>
        </p:spPr>
        <p:txBody>
          <a:bodyPr>
            <a:normAutofit fontScale="92500" lnSpcReduction="20000"/>
          </a:bodyPr>
          <a:lstStyle/>
          <a:p>
            <a:pPr>
              <a:lnSpc>
                <a:spcPct val="160000"/>
              </a:lnSpc>
            </a:pPr>
            <a:r>
              <a:rPr lang="en-GB" sz="2600" dirty="0">
                <a:solidFill>
                  <a:schemeClr val="tx1"/>
                </a:solidFill>
                <a:latin typeface="Comic Sans MS" panose="030F0902030302020204" pitchFamily="66" charset="0"/>
              </a:rPr>
              <a:t>Usually in Y2 PE curriculum, children take part in swimming over a term. We are unsure currently if this will be taking place.</a:t>
            </a:r>
          </a:p>
          <a:p>
            <a:pPr>
              <a:lnSpc>
                <a:spcPct val="160000"/>
              </a:lnSpc>
            </a:pPr>
            <a:r>
              <a:rPr lang="en-GB" sz="2600" dirty="0">
                <a:solidFill>
                  <a:schemeClr val="tx1"/>
                </a:solidFill>
                <a:latin typeface="Comic Sans MS" panose="030F0902030302020204" pitchFamily="66" charset="0"/>
              </a:rPr>
              <a:t>You will receive letters nearer the time.</a:t>
            </a:r>
          </a:p>
          <a:p>
            <a:pPr>
              <a:lnSpc>
                <a:spcPct val="160000"/>
              </a:lnSpc>
            </a:pPr>
            <a:r>
              <a:rPr lang="en-GB" sz="2600" dirty="0">
                <a:solidFill>
                  <a:schemeClr val="tx1"/>
                </a:solidFill>
                <a:latin typeface="Comic Sans MS" panose="030F0902030302020204" pitchFamily="66" charset="0"/>
              </a:rPr>
              <a:t>We recommend you visit Perdiswell Swimming Pool in advance to prepare your child for lessons. </a:t>
            </a:r>
          </a:p>
          <a:p>
            <a:endParaRPr lang="en-US" dirty="0">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3200" dirty="0">
                <a:latin typeface="Comic Sans MS" panose="030F0902030302020204" pitchFamily="66" charset="0"/>
              </a:rPr>
              <a:t>Swimming </a:t>
            </a:r>
            <a:endParaRPr lang="en-US" sz="3200" dirty="0">
              <a:latin typeface="Comic Sans MS" panose="030F09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9846" y="1052736"/>
            <a:ext cx="2771800" cy="14018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520" y="248939"/>
            <a:ext cx="2438400" cy="1103376"/>
          </a:xfrm>
          <a:prstGeom prst="rect">
            <a:avLst/>
          </a:prstGeom>
        </p:spPr>
      </p:pic>
    </p:spTree>
    <p:extLst>
      <p:ext uri="{BB962C8B-B14F-4D97-AF65-F5344CB8AC3E}">
        <p14:creationId xmlns:p14="http://schemas.microsoft.com/office/powerpoint/2010/main" val="336486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501008"/>
            <a:ext cx="8352928" cy="2910580"/>
          </a:xfrm>
        </p:spPr>
        <p:txBody>
          <a:bodyPr>
            <a:noAutofit/>
          </a:bodyPr>
          <a:lstStyle/>
          <a:p>
            <a:r>
              <a:rPr lang="en-GB" sz="2000" dirty="0">
                <a:solidFill>
                  <a:schemeClr val="tx1"/>
                </a:solidFill>
                <a:latin typeface="Comic Sans MS" panose="030F0902030302020204" pitchFamily="66" charset="0"/>
              </a:rPr>
              <a:t>As children are growing up in this digital world it is important to be aware of how to keep your children safe online.</a:t>
            </a:r>
          </a:p>
          <a:p>
            <a:pPr marL="0" indent="0">
              <a:buNone/>
            </a:pPr>
            <a:endParaRPr lang="en-GB" sz="2000" dirty="0">
              <a:solidFill>
                <a:schemeClr val="tx1"/>
              </a:solidFill>
              <a:latin typeface="Comic Sans MS" panose="030F0902030302020204" pitchFamily="66" charset="0"/>
            </a:endParaRPr>
          </a:p>
          <a:p>
            <a:r>
              <a:rPr lang="en-GB" sz="2000" dirty="0">
                <a:solidFill>
                  <a:schemeClr val="tx1"/>
                </a:solidFill>
                <a:latin typeface="Comic Sans MS" panose="030F0902030302020204" pitchFamily="66" charset="0"/>
              </a:rPr>
              <a:t>We are teaching e-safety as an integral part of our computing curriculum.</a:t>
            </a:r>
          </a:p>
          <a:p>
            <a:pPr marL="0" indent="0">
              <a:buNone/>
            </a:pPr>
            <a:endParaRPr lang="en-GB" sz="2000" dirty="0">
              <a:solidFill>
                <a:schemeClr val="tx1"/>
              </a:solidFill>
              <a:latin typeface="Comic Sans MS" panose="030F0902030302020204" pitchFamily="66" charset="0"/>
            </a:endParaRPr>
          </a:p>
          <a:p>
            <a:r>
              <a:rPr lang="en-GB" sz="2000" dirty="0">
                <a:solidFill>
                  <a:schemeClr val="tx1"/>
                </a:solidFill>
                <a:latin typeface="Comic Sans MS" panose="030F0902030302020204" pitchFamily="66" charset="0"/>
              </a:rPr>
              <a:t>As teachers we think it is important that parents and carers are aware and are involved in the reinforcement of e-safety at home.</a:t>
            </a:r>
          </a:p>
        </p:txBody>
      </p:sp>
      <p:sp>
        <p:nvSpPr>
          <p:cNvPr id="2" name="Title 1"/>
          <p:cNvSpPr>
            <a:spLocks noGrp="1"/>
          </p:cNvSpPr>
          <p:nvPr>
            <p:ph type="title"/>
          </p:nvPr>
        </p:nvSpPr>
        <p:spPr>
          <a:xfrm>
            <a:off x="251520" y="420095"/>
            <a:ext cx="8022915" cy="990600"/>
          </a:xfrm>
        </p:spPr>
        <p:txBody>
          <a:bodyPr>
            <a:normAutofit/>
          </a:bodyPr>
          <a:lstStyle/>
          <a:p>
            <a:r>
              <a:rPr lang="en-GB" dirty="0">
                <a:latin typeface="Comic Sans MS" panose="030F0902030302020204" pitchFamily="66" charset="0"/>
              </a:rPr>
              <a:t>	</a:t>
            </a:r>
            <a:r>
              <a:rPr lang="en-GB" sz="3300" dirty="0">
                <a:latin typeface="Comic Sans MS" panose="030F0902030302020204" pitchFamily="66" charset="0"/>
              </a:rPr>
              <a:t>The importance of E-safety </a:t>
            </a:r>
            <a:endParaRPr lang="en-GB" dirty="0">
              <a:latin typeface="Comic Sans MS" panose="030F0902030302020204" pitchFamily="66" charset="0"/>
            </a:endParaRPr>
          </a:p>
        </p:txBody>
      </p:sp>
      <p:pic>
        <p:nvPicPr>
          <p:cNvPr id="4" name="Picture 3"/>
          <p:cNvPicPr>
            <a:picLocks noChangeAspect="1"/>
          </p:cNvPicPr>
          <p:nvPr/>
        </p:nvPicPr>
        <p:blipFill>
          <a:blip r:embed="rId2"/>
          <a:stretch>
            <a:fillRect/>
          </a:stretch>
        </p:blipFill>
        <p:spPr>
          <a:xfrm>
            <a:off x="3131840" y="1556792"/>
            <a:ext cx="2580287" cy="1440160"/>
          </a:xfrm>
          <a:prstGeom prst="rect">
            <a:avLst/>
          </a:prstGeom>
        </p:spPr>
      </p:pic>
    </p:spTree>
    <p:extLst>
      <p:ext uri="{BB962C8B-B14F-4D97-AF65-F5344CB8AC3E}">
        <p14:creationId xmlns:p14="http://schemas.microsoft.com/office/powerpoint/2010/main" val="148290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76672"/>
            <a:ext cx="8229600" cy="1252728"/>
          </a:xfrm>
        </p:spPr>
        <p:txBody>
          <a:bodyPr>
            <a:normAutofit/>
          </a:bodyPr>
          <a:lstStyle/>
          <a:p>
            <a:r>
              <a:rPr lang="en-GB" dirty="0">
                <a:latin typeface="Comic Sans MS" panose="030F0902030302020204" pitchFamily="66" charset="0"/>
              </a:rPr>
              <a:t>The Year Two Team!</a:t>
            </a:r>
          </a:p>
        </p:txBody>
      </p:sp>
      <p:sp>
        <p:nvSpPr>
          <p:cNvPr id="4" name="Rectangle 3"/>
          <p:cNvSpPr/>
          <p:nvPr/>
        </p:nvSpPr>
        <p:spPr>
          <a:xfrm>
            <a:off x="251520" y="2636912"/>
            <a:ext cx="3816424" cy="461665"/>
          </a:xfrm>
          <a:prstGeom prst="rect">
            <a:avLst/>
          </a:prstGeom>
        </p:spPr>
        <p:txBody>
          <a:bodyPr wrap="square">
            <a:spAutoFit/>
          </a:bodyPr>
          <a:lstStyle/>
          <a:p>
            <a:pPr algn="ctr"/>
            <a:r>
              <a:rPr lang="en-GB" sz="2400" b="1" dirty="0">
                <a:solidFill>
                  <a:srgbClr val="FF00FF"/>
                </a:solidFill>
                <a:latin typeface="Comic Sans MS" panose="030F0902030302020204" pitchFamily="66" charset="0"/>
              </a:rPr>
              <a:t>Year Two Oak</a:t>
            </a:r>
          </a:p>
        </p:txBody>
      </p:sp>
      <p:sp>
        <p:nvSpPr>
          <p:cNvPr id="5" name="Rectangle 4"/>
          <p:cNvSpPr/>
          <p:nvPr/>
        </p:nvSpPr>
        <p:spPr>
          <a:xfrm>
            <a:off x="5148064" y="2636912"/>
            <a:ext cx="3816424" cy="461665"/>
          </a:xfrm>
          <a:prstGeom prst="rect">
            <a:avLst/>
          </a:prstGeom>
        </p:spPr>
        <p:txBody>
          <a:bodyPr wrap="square">
            <a:spAutoFit/>
          </a:bodyPr>
          <a:lstStyle/>
          <a:p>
            <a:pPr algn="ctr"/>
            <a:r>
              <a:rPr lang="en-GB" sz="2400" b="1" dirty="0">
                <a:solidFill>
                  <a:srgbClr val="6600FF"/>
                </a:solidFill>
                <a:latin typeface="Comic Sans MS" panose="030F0902030302020204" pitchFamily="66" charset="0"/>
              </a:rPr>
              <a:t>Year Two Pear</a:t>
            </a:r>
          </a:p>
        </p:txBody>
      </p:sp>
      <p:sp>
        <p:nvSpPr>
          <p:cNvPr id="7" name="Rectangle 6"/>
          <p:cNvSpPr/>
          <p:nvPr/>
        </p:nvSpPr>
        <p:spPr>
          <a:xfrm>
            <a:off x="179512" y="3240560"/>
            <a:ext cx="3888432" cy="1015663"/>
          </a:xfrm>
          <a:prstGeom prst="rect">
            <a:avLst/>
          </a:prstGeom>
        </p:spPr>
        <p:txBody>
          <a:bodyPr wrap="square">
            <a:spAutoFit/>
          </a:bodyPr>
          <a:lstStyle/>
          <a:p>
            <a:pPr algn="ctr"/>
            <a:r>
              <a:rPr lang="en-GB" sz="2000" b="1" dirty="0">
                <a:latin typeface="Comic Sans MS" panose="030F0902030302020204" pitchFamily="66" charset="0"/>
              </a:rPr>
              <a:t>Mrs Atkinson/Mrs Huston</a:t>
            </a:r>
          </a:p>
          <a:p>
            <a:pPr algn="ctr"/>
            <a:r>
              <a:rPr lang="en-GB" sz="2000" b="1" dirty="0">
                <a:latin typeface="Comic Sans MS" panose="030F0902030302020204" pitchFamily="66" charset="0"/>
              </a:rPr>
              <a:t>&amp;</a:t>
            </a:r>
          </a:p>
          <a:p>
            <a:pPr algn="ctr"/>
            <a:r>
              <a:rPr lang="en-GB" sz="2000" b="1" dirty="0">
                <a:latin typeface="Comic Sans MS" panose="030F0902030302020204" pitchFamily="66" charset="0"/>
              </a:rPr>
              <a:t>   Mrs Ross</a:t>
            </a:r>
            <a:r>
              <a:rPr lang="en-GB" sz="1600" dirty="0">
                <a:latin typeface="Comic Sans MS" panose="030F0902030302020204" pitchFamily="66" charset="0"/>
              </a:rPr>
              <a:t> </a:t>
            </a:r>
          </a:p>
        </p:txBody>
      </p:sp>
      <p:sp>
        <p:nvSpPr>
          <p:cNvPr id="10" name="Rectangle 9">
            <a:extLst>
              <a:ext uri="{FF2B5EF4-FFF2-40B4-BE49-F238E27FC236}">
                <a16:creationId xmlns:a16="http://schemas.microsoft.com/office/drawing/2014/main" id="{A9125A78-2FD1-4419-9C2B-CCCB652FE3A1}"/>
              </a:ext>
            </a:extLst>
          </p:cNvPr>
          <p:cNvSpPr/>
          <p:nvPr/>
        </p:nvSpPr>
        <p:spPr>
          <a:xfrm>
            <a:off x="5076056" y="3212976"/>
            <a:ext cx="3888432" cy="1015663"/>
          </a:xfrm>
          <a:prstGeom prst="rect">
            <a:avLst/>
          </a:prstGeom>
        </p:spPr>
        <p:txBody>
          <a:bodyPr wrap="square">
            <a:spAutoFit/>
          </a:bodyPr>
          <a:lstStyle/>
          <a:p>
            <a:pPr algn="ctr"/>
            <a:r>
              <a:rPr lang="en-GB" sz="2000" b="1" dirty="0">
                <a:latin typeface="Comic Sans MS" panose="030F0902030302020204" pitchFamily="66" charset="0"/>
              </a:rPr>
              <a:t>Miss </a:t>
            </a:r>
            <a:r>
              <a:rPr lang="en-GB" sz="2000" b="1" dirty="0" err="1">
                <a:latin typeface="Comic Sans MS" panose="030F0902030302020204" pitchFamily="66" charset="0"/>
              </a:rPr>
              <a:t>Malpass</a:t>
            </a:r>
            <a:r>
              <a:rPr lang="en-GB" sz="2000" b="1" dirty="0">
                <a:latin typeface="Comic Sans MS" panose="030F0902030302020204" pitchFamily="66" charset="0"/>
              </a:rPr>
              <a:t> </a:t>
            </a:r>
          </a:p>
          <a:p>
            <a:pPr algn="ctr"/>
            <a:r>
              <a:rPr lang="en-GB" sz="2000" b="1" dirty="0">
                <a:latin typeface="Comic Sans MS" panose="030F0902030302020204" pitchFamily="66" charset="0"/>
              </a:rPr>
              <a:t>&amp;</a:t>
            </a:r>
          </a:p>
          <a:p>
            <a:pPr algn="ctr"/>
            <a:r>
              <a:rPr lang="en-GB" sz="2000" b="1" dirty="0">
                <a:latin typeface="Comic Sans MS" panose="030F0902030302020204" pitchFamily="66" charset="0"/>
              </a:rPr>
              <a:t>Mrs Hayman</a:t>
            </a:r>
            <a:r>
              <a:rPr lang="en-GB" sz="1600" dirty="0">
                <a:latin typeface="Comic Sans MS" panose="030F0902030302020204" pitchFamily="66" charset="0"/>
              </a:rPr>
              <a:t>  </a:t>
            </a:r>
          </a:p>
        </p:txBody>
      </p:sp>
      <p:pic>
        <p:nvPicPr>
          <p:cNvPr id="13" name="Picture 12">
            <a:extLst>
              <a:ext uri="{FF2B5EF4-FFF2-40B4-BE49-F238E27FC236}">
                <a16:creationId xmlns:a16="http://schemas.microsoft.com/office/drawing/2014/main" id="{610080E9-86AC-9448-AAC8-BE6C2BAB23D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483" y="4228639"/>
            <a:ext cx="1619249" cy="2387140"/>
          </a:xfrm>
          <a:prstGeom prst="rect">
            <a:avLst/>
          </a:prstGeom>
          <a:effectLst>
            <a:softEdge rad="127000"/>
          </a:effectLst>
        </p:spPr>
      </p:pic>
      <p:pic>
        <p:nvPicPr>
          <p:cNvPr id="1026" name="Picture 2">
            <a:extLst>
              <a:ext uri="{FF2B5EF4-FFF2-40B4-BE49-F238E27FC236}">
                <a16:creationId xmlns:a16="http://schemas.microsoft.com/office/drawing/2014/main" id="{1EC117E9-A9A0-D84E-F850-2EEBC61FD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651" y="4341129"/>
            <a:ext cx="1619250" cy="2286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1CD2638-70BC-8840-5B6C-684099C02EA6}"/>
              </a:ext>
            </a:extLst>
          </p:cNvPr>
          <p:cNvSpPr/>
          <p:nvPr/>
        </p:nvSpPr>
        <p:spPr>
          <a:xfrm>
            <a:off x="2339752" y="4341129"/>
            <a:ext cx="1368152" cy="2184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7D0732E-948B-41CA-EF38-1B363870A77C}"/>
              </a:ext>
            </a:extLst>
          </p:cNvPr>
          <p:cNvPicPr>
            <a:picLocks noChangeAspect="1"/>
          </p:cNvPicPr>
          <p:nvPr/>
        </p:nvPicPr>
        <p:blipFill>
          <a:blip r:embed="rId4"/>
          <a:stretch>
            <a:fillRect/>
          </a:stretch>
        </p:blipFill>
        <p:spPr>
          <a:xfrm>
            <a:off x="2339752" y="4341129"/>
            <a:ext cx="1392056" cy="2184215"/>
          </a:xfrm>
          <a:prstGeom prst="rect">
            <a:avLst/>
          </a:prstGeom>
        </p:spPr>
      </p:pic>
    </p:spTree>
    <p:extLst>
      <p:ext uri="{BB962C8B-B14F-4D97-AF65-F5344CB8AC3E}">
        <p14:creationId xmlns:p14="http://schemas.microsoft.com/office/powerpoint/2010/main" val="44879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798159" y="1004207"/>
            <a:ext cx="3019270" cy="2292531"/>
          </a:xfrm>
          <a:prstGeom prst="rect">
            <a:avLst/>
          </a:prstGeom>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7159" y="3921881"/>
            <a:ext cx="3282044" cy="1961302"/>
          </a:xfrm>
          <a:prstGeom prst="rect">
            <a:avLst/>
          </a:prstGeom>
        </p:spPr>
      </p:pic>
      <p:pic>
        <p:nvPicPr>
          <p:cNvPr id="7" name="Picture 6">
            <a:extLst>
              <a:ext uri="{FF2B5EF4-FFF2-40B4-BE49-F238E27FC236}">
                <a16:creationId xmlns:a16="http://schemas.microsoft.com/office/drawing/2014/main" id="{7CC97AE7-4AD7-4468-88D7-C2F53C2B16F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707864" y="3659231"/>
            <a:ext cx="5189220" cy="2223952"/>
          </a:xfrm>
          <a:prstGeom prst="rect">
            <a:avLst/>
          </a:prstGeom>
        </p:spPr>
      </p:pic>
      <p:pic>
        <p:nvPicPr>
          <p:cNvPr id="8" name="Picture 7">
            <a:extLst>
              <a:ext uri="{FF2B5EF4-FFF2-40B4-BE49-F238E27FC236}">
                <a16:creationId xmlns:a16="http://schemas.microsoft.com/office/drawing/2014/main" id="{8A74DC4B-0A01-4D82-96D5-A29BAD4E388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37159" y="1075555"/>
            <a:ext cx="5359038" cy="2436493"/>
          </a:xfrm>
          <a:prstGeom prst="rect">
            <a:avLst/>
          </a:prstGeom>
        </p:spPr>
      </p:pic>
    </p:spTree>
    <p:extLst>
      <p:ext uri="{BB962C8B-B14F-4D97-AF65-F5344CB8AC3E}">
        <p14:creationId xmlns:p14="http://schemas.microsoft.com/office/powerpoint/2010/main" val="388721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276872"/>
            <a:ext cx="8384479" cy="4032448"/>
          </a:xfrm>
        </p:spPr>
        <p:txBody>
          <a:bodyPr>
            <a:normAutofit/>
          </a:bodyPr>
          <a:lstStyle/>
          <a:p>
            <a:r>
              <a:rPr lang="en-GB" sz="1900" dirty="0">
                <a:solidFill>
                  <a:schemeClr val="tx1"/>
                </a:solidFill>
                <a:latin typeface="Comic Sans MS" panose="030F0902030302020204" pitchFamily="66" charset="0"/>
              </a:rPr>
              <a:t>Be aware of what your child is accessing online, monitor them at all times. Agree boundaries – manage their screen time, what can they go on?</a:t>
            </a:r>
          </a:p>
          <a:p>
            <a:r>
              <a:rPr lang="en-GB" sz="1900" dirty="0">
                <a:solidFill>
                  <a:schemeClr val="tx1"/>
                </a:solidFill>
                <a:latin typeface="Comic Sans MS" panose="030F0902030302020204" pitchFamily="66" charset="0"/>
              </a:rPr>
              <a:t>Buy age appropriate games for Xbox and PlayStation. Be aware of the age restrictions for online games/apps.</a:t>
            </a:r>
          </a:p>
          <a:p>
            <a:r>
              <a:rPr lang="en-GB" sz="1900" dirty="0">
                <a:solidFill>
                  <a:schemeClr val="tx1"/>
                </a:solidFill>
                <a:latin typeface="Comic Sans MS" panose="030F0902030302020204" pitchFamily="66" charset="0"/>
              </a:rPr>
              <a:t>Set up parental controls through your internet provider e.g. Sky. Internet matters has step by step instruction videos to help. </a:t>
            </a:r>
          </a:p>
          <a:p>
            <a:r>
              <a:rPr lang="en-GB" sz="1900" dirty="0">
                <a:solidFill>
                  <a:schemeClr val="tx1"/>
                </a:solidFill>
                <a:latin typeface="Comic Sans MS" panose="030F0902030302020204" pitchFamily="66" charset="0"/>
              </a:rPr>
              <a:t>Ensure that they know what to do and who to tell if a stranger speaks to them online. </a:t>
            </a:r>
          </a:p>
          <a:p>
            <a:r>
              <a:rPr lang="en-GB" sz="1900" dirty="0">
                <a:solidFill>
                  <a:schemeClr val="tx1"/>
                </a:solidFill>
                <a:latin typeface="Comic Sans MS" panose="030F0902030302020204" pitchFamily="66" charset="0"/>
              </a:rPr>
              <a:t>Know how to report issues online through CEOP.</a:t>
            </a:r>
          </a:p>
          <a:p>
            <a:r>
              <a:rPr lang="en-GB" sz="1900" dirty="0">
                <a:solidFill>
                  <a:schemeClr val="tx1"/>
                </a:solidFill>
                <a:latin typeface="Comic Sans MS" panose="030F0902030302020204" pitchFamily="66" charset="0"/>
                <a:hlinkClick r:id="rId2"/>
              </a:rPr>
              <a:t>https://www.ceop.police.uk/ceop-reporting/</a:t>
            </a:r>
            <a:r>
              <a:rPr lang="en-GB" sz="1900" dirty="0">
                <a:solidFill>
                  <a:schemeClr val="tx1"/>
                </a:solidFill>
                <a:latin typeface="Comic Sans MS" panose="030F0902030302020204" pitchFamily="66" charset="0"/>
              </a:rPr>
              <a:t> </a:t>
            </a:r>
          </a:p>
          <a:p>
            <a:endParaRPr lang="en-GB" sz="1500" dirty="0">
              <a:latin typeface="Comic Sans MS" panose="030F0902030302020204" pitchFamily="66" charset="0"/>
            </a:endParaRPr>
          </a:p>
          <a:p>
            <a:endParaRPr lang="en-GB" dirty="0">
              <a:latin typeface="Comic Sans MS" panose="030F0902030302020204" pitchFamily="66" charset="0"/>
            </a:endParaRPr>
          </a:p>
        </p:txBody>
      </p:sp>
      <p:sp>
        <p:nvSpPr>
          <p:cNvPr id="2" name="Title 1"/>
          <p:cNvSpPr>
            <a:spLocks noGrp="1"/>
          </p:cNvSpPr>
          <p:nvPr>
            <p:ph type="title"/>
          </p:nvPr>
        </p:nvSpPr>
        <p:spPr/>
        <p:txBody>
          <a:bodyPr>
            <a:noAutofit/>
          </a:bodyPr>
          <a:lstStyle/>
          <a:p>
            <a:r>
              <a:rPr lang="en-GB" sz="3300" dirty="0">
                <a:latin typeface="Comic Sans MS" panose="030F0902030302020204" pitchFamily="66" charset="0"/>
              </a:rPr>
              <a:t>What can you do at home to keep your children safe?</a:t>
            </a:r>
          </a:p>
        </p:txBody>
      </p:sp>
      <p:pic>
        <p:nvPicPr>
          <p:cNvPr id="4" name="Picture 3"/>
          <p:cNvPicPr>
            <a:picLocks noChangeAspect="1"/>
          </p:cNvPicPr>
          <p:nvPr/>
        </p:nvPicPr>
        <p:blipFill>
          <a:blip r:embed="rId3"/>
          <a:stretch>
            <a:fillRect/>
          </a:stretch>
        </p:blipFill>
        <p:spPr>
          <a:xfrm>
            <a:off x="6647259" y="1472498"/>
            <a:ext cx="1931977" cy="677976"/>
          </a:xfrm>
          <a:prstGeom prst="rect">
            <a:avLst/>
          </a:prstGeom>
        </p:spPr>
      </p:pic>
    </p:spTree>
    <p:extLst>
      <p:ext uri="{BB962C8B-B14F-4D97-AF65-F5344CB8AC3E}">
        <p14:creationId xmlns:p14="http://schemas.microsoft.com/office/powerpoint/2010/main" val="116981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9F4BE7-FD7A-6696-30BB-CBA5B1A3536B}"/>
              </a:ext>
            </a:extLst>
          </p:cNvPr>
          <p:cNvSpPr>
            <a:spLocks noGrp="1"/>
          </p:cNvSpPr>
          <p:nvPr>
            <p:ph idx="1"/>
          </p:nvPr>
        </p:nvSpPr>
        <p:spPr>
          <a:xfrm>
            <a:off x="611560" y="1772816"/>
            <a:ext cx="8352928" cy="5328592"/>
          </a:xfrm>
        </p:spPr>
        <p:txBody>
          <a:bodyPr>
            <a:normAutofit fontScale="70000" lnSpcReduction="20000"/>
          </a:bodyPr>
          <a:lstStyle/>
          <a:p>
            <a:pPr algn="l">
              <a:lnSpc>
                <a:spcPct val="115000"/>
              </a:lnSpc>
              <a:spcBef>
                <a:spcPts val="0"/>
              </a:spcBef>
              <a:buSzPct val="195138"/>
            </a:pPr>
            <a:r>
              <a:rPr lang="en-GB" sz="2900" dirty="0">
                <a:solidFill>
                  <a:srgbClr val="000000"/>
                </a:solidFill>
                <a:latin typeface="Comic Sans MS" panose="030F0702030302020204" pitchFamily="66" charset="0"/>
              </a:rPr>
              <a:t>Please do not hesitate to contact your child’s class teacher or Mr Bowring, our online safety co-ordinator, should you have any concerns about your child’s online activity or a wider online safety issue. Alternatively, you can report a concern about the way someone has been communicating online through the Child Exploitation and Online Protection Command (CEOP) here: </a:t>
            </a:r>
            <a:r>
              <a:rPr lang="en-GB" sz="2900" u="sng" dirty="0">
                <a:solidFill>
                  <a:srgbClr val="000000"/>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https://www.ceop.police.uk/ceop-reporting/</a:t>
            </a:r>
            <a:endParaRPr lang="en-GB" sz="2900" dirty="0">
              <a:solidFill>
                <a:srgbClr val="000000"/>
              </a:solidFill>
              <a:latin typeface="Comic Sans MS" panose="030F0702030302020204" pitchFamily="66" charset="0"/>
            </a:endParaRPr>
          </a:p>
          <a:p>
            <a:pPr algn="l">
              <a:lnSpc>
                <a:spcPct val="115000"/>
              </a:lnSpc>
              <a:spcBef>
                <a:spcPts val="0"/>
              </a:spcBef>
              <a:buSzPct val="195138"/>
            </a:pPr>
            <a:endParaRPr lang="en-GB" sz="2900" dirty="0">
              <a:solidFill>
                <a:srgbClr val="000000"/>
              </a:solidFill>
              <a:latin typeface="Comic Sans MS" panose="030F0702030302020204" pitchFamily="66" charset="0"/>
            </a:endParaRPr>
          </a:p>
          <a:p>
            <a:pPr algn="l">
              <a:lnSpc>
                <a:spcPct val="115000"/>
              </a:lnSpc>
              <a:spcBef>
                <a:spcPts val="0"/>
              </a:spcBef>
              <a:buSzPct val="195138"/>
            </a:pPr>
            <a:r>
              <a:rPr lang="en-GB" sz="2900" dirty="0">
                <a:solidFill>
                  <a:srgbClr val="000000"/>
                </a:solidFill>
                <a:latin typeface="Comic Sans MS" panose="030F0702030302020204" pitchFamily="66" charset="0"/>
              </a:rPr>
              <a:t>Apps which we feel parents should be aware of are</a:t>
            </a:r>
          </a:p>
          <a:p>
            <a:pPr algn="l">
              <a:lnSpc>
                <a:spcPct val="115000"/>
              </a:lnSpc>
              <a:spcBef>
                <a:spcPts val="0"/>
              </a:spcBef>
              <a:buSzPct val="195138"/>
            </a:pPr>
            <a:endParaRPr lang="en-GB" sz="2900" dirty="0">
              <a:solidFill>
                <a:srgbClr val="000000"/>
              </a:solidFill>
              <a:latin typeface="Comic Sans MS" panose="030F0702030302020204" pitchFamily="66" charset="0"/>
            </a:endParaRPr>
          </a:p>
          <a:p>
            <a:pPr marL="0" marR="0" indent="0" algn="l" rtl="0" eaLnBrk="1" fontAlgn="t" latinLnBrk="0" hangingPunct="1">
              <a:lnSpc>
                <a:spcPct val="115000"/>
              </a:lnSpc>
              <a:spcBef>
                <a:spcPts val="0"/>
              </a:spcBef>
              <a:spcAft>
                <a:spcPts val="0"/>
              </a:spcAft>
            </a:pPr>
            <a:r>
              <a:rPr lang="en-US" sz="2900" b="0" i="0" u="none" strike="noStrike" kern="1200" dirty="0" err="1">
                <a:solidFill>
                  <a:srgbClr val="000000"/>
                </a:solidFill>
                <a:effectLst/>
                <a:latin typeface="Comic Sans MS" panose="030F0702030302020204" pitchFamily="66" charset="0"/>
              </a:rPr>
              <a:t>Youtube</a:t>
            </a:r>
            <a:r>
              <a:rPr lang="en-US" sz="2900" b="0" i="0" u="none" strike="noStrike" kern="1200" dirty="0">
                <a:solidFill>
                  <a:srgbClr val="000000"/>
                </a:solidFill>
                <a:effectLst/>
                <a:latin typeface="Comic Sans MS" panose="030F0702030302020204" pitchFamily="66" charset="0"/>
              </a:rPr>
              <a:t> (inappropriate content)</a:t>
            </a:r>
            <a:endParaRPr lang="en-GB" sz="2900" b="0" i="0" u="none" strike="noStrike" dirty="0">
              <a:effectLst/>
              <a:latin typeface="Comic Sans MS" panose="030F0702030302020204" pitchFamily="66" charset="0"/>
            </a:endParaRPr>
          </a:p>
          <a:p>
            <a:pPr marL="0" marR="0" indent="0" algn="l" rtl="0" eaLnBrk="1" fontAlgn="t" latinLnBrk="0" hangingPunct="1">
              <a:spcBef>
                <a:spcPts val="0"/>
              </a:spcBef>
              <a:spcAft>
                <a:spcPts val="0"/>
              </a:spcAft>
            </a:pPr>
            <a:r>
              <a:rPr lang="en-US" sz="2900" b="0" i="0" u="none" strike="noStrike" kern="1200" dirty="0" err="1">
                <a:solidFill>
                  <a:srgbClr val="000000"/>
                </a:solidFill>
                <a:effectLst/>
                <a:latin typeface="Comic Sans MS" panose="030F0702030302020204" pitchFamily="66" charset="0"/>
              </a:rPr>
              <a:t>Tiktok</a:t>
            </a:r>
            <a:r>
              <a:rPr lang="en-US" sz="2900" b="0" i="0" u="none" strike="noStrike" kern="1200" dirty="0">
                <a:solidFill>
                  <a:srgbClr val="000000"/>
                </a:solidFill>
                <a:effectLst/>
                <a:latin typeface="Comic Sans MS" panose="030F0702030302020204" pitchFamily="66" charset="0"/>
              </a:rPr>
              <a:t> (inappropriate content/contact)</a:t>
            </a:r>
            <a:endParaRPr lang="en-GB" sz="2900" b="0" i="0" u="none" strike="noStrike" dirty="0">
              <a:effectLst/>
              <a:latin typeface="Comic Sans MS" panose="030F0702030302020204" pitchFamily="66" charset="0"/>
            </a:endParaRPr>
          </a:p>
          <a:p>
            <a:pPr marL="0" marR="0" indent="0" algn="l" rtl="0" eaLnBrk="1" fontAlgn="t" latinLnBrk="0" hangingPunct="1">
              <a:lnSpc>
                <a:spcPct val="115000"/>
              </a:lnSpc>
              <a:spcBef>
                <a:spcPts val="0"/>
              </a:spcBef>
              <a:spcAft>
                <a:spcPts val="0"/>
              </a:spcAft>
            </a:pPr>
            <a:r>
              <a:rPr lang="en-US" sz="2900" b="0" i="0" u="none" strike="noStrike" kern="1200" dirty="0">
                <a:solidFill>
                  <a:srgbClr val="000000"/>
                </a:solidFill>
                <a:effectLst/>
                <a:latin typeface="Comic Sans MS" panose="030F0702030302020204" pitchFamily="66" charset="0"/>
              </a:rPr>
              <a:t>Messaging apps such as </a:t>
            </a:r>
            <a:r>
              <a:rPr lang="en-US" sz="2900" b="0" i="0" u="none" strike="noStrike" kern="1200" dirty="0" err="1">
                <a:solidFill>
                  <a:srgbClr val="000000"/>
                </a:solidFill>
                <a:effectLst/>
                <a:latin typeface="Comic Sans MS" panose="030F0702030302020204" pitchFamily="66" charset="0"/>
              </a:rPr>
              <a:t>Whatsapp</a:t>
            </a:r>
            <a:r>
              <a:rPr lang="en-US" sz="2900" b="0" i="0" u="none" strike="noStrike" kern="1200" dirty="0">
                <a:solidFill>
                  <a:srgbClr val="000000"/>
                </a:solidFill>
                <a:effectLst/>
                <a:latin typeface="Comic Sans MS" panose="030F0702030302020204" pitchFamily="66" charset="0"/>
              </a:rPr>
              <a:t> and Discord and social media (online bullying/speaking to strangers - contact)</a:t>
            </a:r>
            <a:endParaRPr lang="en-GB" sz="2900" b="0" i="0" u="none" strike="noStrike" dirty="0">
              <a:effectLst/>
              <a:latin typeface="Comic Sans MS" panose="030F0702030302020204" pitchFamily="66" charset="0"/>
            </a:endParaRPr>
          </a:p>
          <a:p>
            <a:pPr marL="0" marR="0" indent="0" algn="l" rtl="0" eaLnBrk="1" fontAlgn="t" latinLnBrk="0" hangingPunct="1">
              <a:spcBef>
                <a:spcPts val="0"/>
              </a:spcBef>
              <a:spcAft>
                <a:spcPts val="0"/>
              </a:spcAft>
            </a:pPr>
            <a:r>
              <a:rPr lang="en-US" sz="2900" b="0" i="0" u="none" strike="noStrike" kern="1200" dirty="0">
                <a:solidFill>
                  <a:srgbClr val="000000"/>
                </a:solidFill>
                <a:effectLst/>
                <a:latin typeface="Comic Sans MS" panose="030F0702030302020204" pitchFamily="66" charset="0"/>
              </a:rPr>
              <a:t>Games such as - Roblox, </a:t>
            </a:r>
            <a:r>
              <a:rPr lang="en-US" sz="2900" b="0" i="0" u="none" strike="noStrike" kern="1200" dirty="0" err="1">
                <a:solidFill>
                  <a:srgbClr val="000000"/>
                </a:solidFill>
                <a:effectLst/>
                <a:latin typeface="Comic Sans MS" panose="030F0702030302020204" pitchFamily="66" charset="0"/>
              </a:rPr>
              <a:t>fortnite</a:t>
            </a:r>
            <a:r>
              <a:rPr lang="en-US" sz="2900" b="0" i="0" u="none" strike="noStrike" kern="1200" dirty="0">
                <a:solidFill>
                  <a:srgbClr val="000000"/>
                </a:solidFill>
                <a:effectLst/>
                <a:latin typeface="Comic Sans MS" panose="030F0702030302020204" pitchFamily="66" charset="0"/>
              </a:rPr>
              <a:t> (online bullying/speaking to strangers)</a:t>
            </a:r>
            <a:endParaRPr lang="en-GB" sz="2900" b="0" i="0" u="none" strike="noStrike" dirty="0">
              <a:effectLst/>
              <a:latin typeface="Comic Sans MS" panose="030F0702030302020204" pitchFamily="66" charset="0"/>
            </a:endParaRPr>
          </a:p>
          <a:p>
            <a:endParaRPr lang="en-GB" dirty="0"/>
          </a:p>
        </p:txBody>
      </p:sp>
      <p:sp>
        <p:nvSpPr>
          <p:cNvPr id="3" name="Title 2">
            <a:extLst>
              <a:ext uri="{FF2B5EF4-FFF2-40B4-BE49-F238E27FC236}">
                <a16:creationId xmlns:a16="http://schemas.microsoft.com/office/drawing/2014/main" id="{5FE9F3F0-7F8B-E8B4-9ADC-530A46ECDF92}"/>
              </a:ext>
            </a:extLst>
          </p:cNvPr>
          <p:cNvSpPr>
            <a:spLocks noGrp="1"/>
          </p:cNvSpPr>
          <p:nvPr>
            <p:ph type="title"/>
          </p:nvPr>
        </p:nvSpPr>
        <p:spPr/>
        <p:txBody>
          <a:bodyPr/>
          <a:lstStyle/>
          <a:p>
            <a:r>
              <a:rPr lang="en-GB" dirty="0"/>
              <a:t>Continued…</a:t>
            </a:r>
          </a:p>
        </p:txBody>
      </p:sp>
    </p:spTree>
    <p:extLst>
      <p:ext uri="{BB962C8B-B14F-4D97-AF65-F5344CB8AC3E}">
        <p14:creationId xmlns:p14="http://schemas.microsoft.com/office/powerpoint/2010/main" val="224000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0285CB-0D2F-E9FE-0A26-4AA6B240AFC5}"/>
              </a:ext>
            </a:extLst>
          </p:cNvPr>
          <p:cNvSpPr>
            <a:spLocks noGrp="1"/>
          </p:cNvSpPr>
          <p:nvPr>
            <p:ph idx="1"/>
          </p:nvPr>
        </p:nvSpPr>
        <p:spPr>
          <a:xfrm>
            <a:off x="570384" y="2204864"/>
            <a:ext cx="8003232" cy="5452165"/>
          </a:xfrm>
        </p:spPr>
        <p:txBody>
          <a:bodyPr>
            <a:normAutofit fontScale="47500" lnSpcReduction="20000"/>
          </a:bodyPr>
          <a:lstStyle/>
          <a:p>
            <a:r>
              <a:rPr lang="en-GB" sz="3800" dirty="0">
                <a:solidFill>
                  <a:schemeClr val="tx1"/>
                </a:solidFill>
                <a:latin typeface="Comic Sans MS" panose="030F0702030302020204" pitchFamily="66" charset="0"/>
              </a:rPr>
              <a:t>As part of our school safeguarding approach, all of our staff are trained in and aware of the risks of County Lines. This term refers to the exploitation of young people by criminal gangs and has become more widespread in recent years. Criminals recruit children to traffic and sell illicit drugs, often through violence or manipulation. We would encourage you to be aware of the risks and dangers posed by county lines by reading some of these resources. There is also a resource on the National Online Safety app. </a:t>
            </a:r>
            <a:r>
              <a:rPr lang="en-GB" sz="3800" b="1" dirty="0">
                <a:solidFill>
                  <a:schemeClr val="tx1"/>
                </a:solidFill>
                <a:latin typeface="Comic Sans MS" panose="030F0702030302020204" pitchFamily="66" charset="0"/>
              </a:rPr>
              <a:t>Although victims of county lines tend to be older children, primary school aged children have been increasingly targeted as they are seen as less likely to be stopped by the police and potentially easier to manipulate</a:t>
            </a:r>
            <a:r>
              <a:rPr lang="en-GB" sz="3800" dirty="0">
                <a:solidFill>
                  <a:schemeClr val="tx1"/>
                </a:solidFill>
                <a:latin typeface="Comic Sans MS" panose="030F0702030302020204" pitchFamily="66" charset="0"/>
              </a:rPr>
              <a:t>. </a:t>
            </a:r>
          </a:p>
          <a:p>
            <a:endParaRPr lang="en-GB" sz="4000" dirty="0">
              <a:solidFill>
                <a:schemeClr val="tx1"/>
              </a:solidFill>
              <a:latin typeface="Comic Sans MS" panose="030F0702030302020204" pitchFamily="66" charset="0"/>
            </a:endParaRPr>
          </a:p>
          <a:p>
            <a:r>
              <a:rPr lang="en-GB" sz="4000" u="sng" dirty="0">
                <a:solidFill>
                  <a:schemeClr val="tx1"/>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https://www.youtube.com/watch?v=sgM6ju2Xi-0</a:t>
            </a:r>
            <a:endParaRPr lang="en-GB" sz="4000" dirty="0">
              <a:solidFill>
                <a:schemeClr val="tx1"/>
              </a:solidFill>
              <a:latin typeface="Comic Sans MS" panose="030F0702030302020204" pitchFamily="66" charset="0"/>
            </a:endParaRPr>
          </a:p>
          <a:p>
            <a:endParaRPr lang="en-GB" sz="4000" dirty="0">
              <a:solidFill>
                <a:schemeClr val="tx1"/>
              </a:solidFill>
              <a:latin typeface="Comic Sans MS" panose="030F0702030302020204" pitchFamily="66" charset="0"/>
            </a:endParaRPr>
          </a:p>
          <a:p>
            <a:r>
              <a:rPr lang="en-GB" sz="4000" u="sng" dirty="0">
                <a:solidFill>
                  <a:schemeClr val="tx1"/>
                </a:solidFill>
                <a:latin typeface="Comic Sans MS" panose="030F0702030302020204" pitchFamily="66" charset="0"/>
                <a:hlinkClick r:id="rId3">
                  <a:extLst>
                    <a:ext uri="{A12FA001-AC4F-418D-AE19-62706E023703}">
                      <ahyp:hlinkClr xmlns:ahyp="http://schemas.microsoft.com/office/drawing/2018/hyperlinkcolor" val="tx"/>
                    </a:ext>
                  </a:extLst>
                </a:hlinkClick>
              </a:rPr>
              <a:t>https://www.safe4me.co.uk/portfolio/child-criminal-exploitation-county-lines/</a:t>
            </a:r>
            <a:endParaRPr lang="en-GB" sz="4000" dirty="0">
              <a:solidFill>
                <a:schemeClr val="tx1"/>
              </a:solidFill>
              <a:latin typeface="Comic Sans MS" panose="030F0702030302020204" pitchFamily="66" charset="0"/>
            </a:endParaRPr>
          </a:p>
          <a:p>
            <a:endParaRPr lang="en-GB" sz="4000" dirty="0">
              <a:solidFill>
                <a:schemeClr val="tx1"/>
              </a:solidFill>
              <a:latin typeface="Comic Sans MS" panose="030F0702030302020204" pitchFamily="66" charset="0"/>
            </a:endParaRPr>
          </a:p>
          <a:p>
            <a:r>
              <a:rPr lang="en-GB" sz="4000" u="sng" dirty="0">
                <a:solidFill>
                  <a:schemeClr val="tx1"/>
                </a:solidFill>
                <a:latin typeface="Comic Sans MS" panose="030F0702030302020204" pitchFamily="66" charset="0"/>
                <a:hlinkClick r:id="rId4">
                  <a:extLst>
                    <a:ext uri="{A12FA001-AC4F-418D-AE19-62706E023703}">
                      <ahyp:hlinkClr xmlns:ahyp="http://schemas.microsoft.com/office/drawing/2018/hyperlinkcolor" val="tx"/>
                    </a:ext>
                  </a:extLst>
                </a:hlinkClick>
              </a:rPr>
              <a:t>https://www.suffolk.ac.uk/assets/images/about-us/Student-Support/County-Lines-Leaflet-Parents.pdf</a:t>
            </a:r>
            <a:endParaRPr lang="en-GB" sz="4000" dirty="0">
              <a:solidFill>
                <a:schemeClr val="tx1"/>
              </a:solidFill>
              <a:latin typeface="Comic Sans MS" panose="030F0702030302020204" pitchFamily="66" charset="0"/>
            </a:endParaRPr>
          </a:p>
          <a:p>
            <a:endParaRPr lang="en-GB" sz="4000" dirty="0">
              <a:solidFill>
                <a:schemeClr val="tx1"/>
              </a:solidFill>
              <a:latin typeface="Comic Sans MS" panose="030F0702030302020204" pitchFamily="66" charset="0"/>
            </a:endParaRPr>
          </a:p>
          <a:p>
            <a:endParaRPr lang="en-GB" dirty="0"/>
          </a:p>
        </p:txBody>
      </p:sp>
      <p:sp>
        <p:nvSpPr>
          <p:cNvPr id="3" name="Title 2">
            <a:extLst>
              <a:ext uri="{FF2B5EF4-FFF2-40B4-BE49-F238E27FC236}">
                <a16:creationId xmlns:a16="http://schemas.microsoft.com/office/drawing/2014/main" id="{BE16E0CE-8E1A-2747-F2D6-6CBEEE3BBFBE}"/>
              </a:ext>
            </a:extLst>
          </p:cNvPr>
          <p:cNvSpPr>
            <a:spLocks noGrp="1"/>
          </p:cNvSpPr>
          <p:nvPr>
            <p:ph type="title"/>
          </p:nvPr>
        </p:nvSpPr>
        <p:spPr/>
        <p:txBody>
          <a:bodyPr/>
          <a:lstStyle/>
          <a:p>
            <a:r>
              <a:rPr lang="en" dirty="0"/>
              <a:t>County Lines</a:t>
            </a:r>
            <a:endParaRPr lang="en-GB" dirty="0"/>
          </a:p>
        </p:txBody>
      </p:sp>
    </p:spTree>
    <p:extLst>
      <p:ext uri="{BB962C8B-B14F-4D97-AF65-F5344CB8AC3E}">
        <p14:creationId xmlns:p14="http://schemas.microsoft.com/office/powerpoint/2010/main" val="2667553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420336-61D0-DA51-91B2-DE132AA797CE}"/>
              </a:ext>
            </a:extLst>
          </p:cNvPr>
          <p:cNvSpPr>
            <a:spLocks noGrp="1"/>
          </p:cNvSpPr>
          <p:nvPr>
            <p:ph idx="1"/>
          </p:nvPr>
        </p:nvSpPr>
        <p:spPr>
          <a:xfrm>
            <a:off x="457200" y="1772816"/>
            <a:ext cx="8229600" cy="4816020"/>
          </a:xfrm>
        </p:spPr>
        <p:txBody>
          <a:bodyPr>
            <a:normAutofit fontScale="70000" lnSpcReduction="20000"/>
          </a:bodyPr>
          <a:lstStyle/>
          <a:p>
            <a:pPr marL="0" indent="0" algn="l">
              <a:lnSpc>
                <a:spcPct val="115000"/>
              </a:lnSpc>
              <a:spcBef>
                <a:spcPts val="0"/>
              </a:spcBef>
              <a:buSzPts val="8615"/>
              <a:buNone/>
            </a:pPr>
            <a:r>
              <a:rPr lang="en-GB" sz="2100" dirty="0">
                <a:solidFill>
                  <a:schemeClr val="tx1"/>
                </a:solidFill>
                <a:latin typeface="Comic Sans MS" panose="030F0702030302020204" pitchFamily="66" charset="0"/>
              </a:rPr>
              <a:t>Online safety is taught in class once per half term. We strive to promote a culture of responsibility in children, encouraging them to use technology safely and report anything which they think may be inappropriate or makes them feel uncomfortable to an adult at home or in school. </a:t>
            </a:r>
          </a:p>
          <a:p>
            <a:pPr algn="l">
              <a:lnSpc>
                <a:spcPct val="115000"/>
              </a:lnSpc>
              <a:spcBef>
                <a:spcPts val="0"/>
              </a:spcBef>
              <a:buClr>
                <a:schemeClr val="dk1"/>
              </a:buClr>
              <a:buSzPts val="8615"/>
            </a:pPr>
            <a:endParaRPr lang="en-GB" sz="2100" dirty="0">
              <a:solidFill>
                <a:schemeClr val="tx1"/>
              </a:solidFill>
              <a:latin typeface="Comic Sans MS" panose="030F0702030302020204" pitchFamily="66" charset="0"/>
            </a:endParaRPr>
          </a:p>
          <a:p>
            <a:pPr marL="114300" indent="0" algn="l">
              <a:spcBef>
                <a:spcPts val="0"/>
              </a:spcBef>
              <a:buSzPts val="2800"/>
              <a:buNone/>
            </a:pPr>
            <a:r>
              <a:rPr lang="en-GB" sz="2100" dirty="0">
                <a:solidFill>
                  <a:schemeClr val="tx1"/>
                </a:solidFill>
                <a:latin typeface="Comic Sans MS" panose="030F0702030302020204" pitchFamily="66" charset="0"/>
              </a:rPr>
              <a:t>What to be aware of</a:t>
            </a:r>
            <a:endParaRPr lang="en-GB" sz="4100" dirty="0">
              <a:solidFill>
                <a:schemeClr val="tx1"/>
              </a:solidFill>
              <a:latin typeface="Comic Sans MS" panose="030F0702030302020204" pitchFamily="66" charset="0"/>
            </a:endParaRPr>
          </a:p>
          <a:p>
            <a:pPr marL="114300" indent="0" algn="l">
              <a:spcBef>
                <a:spcPts val="0"/>
              </a:spcBef>
              <a:buSzPts val="2800"/>
              <a:buNone/>
            </a:pPr>
            <a:r>
              <a:rPr lang="en-GB" sz="2100" dirty="0">
                <a:solidFill>
                  <a:schemeClr val="tx1"/>
                </a:solidFill>
                <a:latin typeface="Comic Sans MS" panose="030F0702030302020204" pitchFamily="66" charset="0"/>
              </a:rPr>
              <a:t>Online Safety can be categorised in one of three ways using the three ‘Cs’. As teachers and parents we should always be aware of the risks to our children and take steps to protect them. Children of any age can be at risk of any of these categories if they are using a device which is connected to the internet.</a:t>
            </a:r>
          </a:p>
          <a:p>
            <a:pPr marL="114300" indent="0" algn="l">
              <a:spcBef>
                <a:spcPts val="0"/>
              </a:spcBef>
              <a:buSzPts val="2800"/>
              <a:buNone/>
            </a:pPr>
            <a:r>
              <a:rPr lang="en-GB" sz="2100" b="1" dirty="0">
                <a:solidFill>
                  <a:schemeClr val="tx1"/>
                </a:solidFill>
                <a:latin typeface="Comic Sans MS" panose="030F0702030302020204" pitchFamily="66" charset="0"/>
              </a:rPr>
              <a:t>​</a:t>
            </a:r>
            <a:endParaRPr lang="en-GB" sz="4100" dirty="0">
              <a:solidFill>
                <a:schemeClr val="tx1"/>
              </a:solidFill>
              <a:latin typeface="Comic Sans MS" panose="030F0702030302020204" pitchFamily="66" charset="0"/>
            </a:endParaRPr>
          </a:p>
          <a:p>
            <a:pPr algn="l">
              <a:spcBef>
                <a:spcPts val="0"/>
              </a:spcBef>
              <a:buSzPts val="2800"/>
            </a:pPr>
            <a:endParaRPr lang="en-GB" sz="2100" b="1" dirty="0">
              <a:solidFill>
                <a:schemeClr val="tx1"/>
              </a:solidFill>
              <a:latin typeface="Comic Sans MS" panose="030F0702030302020204" pitchFamily="66" charset="0"/>
            </a:endParaRPr>
          </a:p>
          <a:p>
            <a:pPr marL="114300" algn="l">
              <a:spcBef>
                <a:spcPts val="0"/>
              </a:spcBef>
              <a:buSzPts val="2800"/>
            </a:pPr>
            <a:r>
              <a:rPr lang="en-GB" sz="2600" b="1" dirty="0">
                <a:solidFill>
                  <a:schemeClr val="tx1"/>
                </a:solidFill>
                <a:latin typeface="Comic Sans MS" panose="030F0702030302020204" pitchFamily="66" charset="0"/>
              </a:rPr>
              <a:t>Content</a:t>
            </a:r>
            <a:r>
              <a:rPr lang="en-GB" sz="2600" dirty="0">
                <a:solidFill>
                  <a:schemeClr val="tx1"/>
                </a:solidFill>
                <a:latin typeface="Comic Sans MS" panose="030F0702030302020204" pitchFamily="66" charset="0"/>
              </a:rPr>
              <a:t>: Being exposed to illegal, inappropriate or harmful content </a:t>
            </a:r>
            <a:endParaRPr lang="en-GB" sz="4100" dirty="0">
              <a:solidFill>
                <a:schemeClr val="tx1"/>
              </a:solidFill>
              <a:latin typeface="Comic Sans MS" panose="030F0702030302020204" pitchFamily="66" charset="0"/>
            </a:endParaRPr>
          </a:p>
          <a:p>
            <a:pPr marL="457200" indent="-342900" algn="l">
              <a:spcBef>
                <a:spcPts val="0"/>
              </a:spcBef>
              <a:buSzPts val="2800"/>
            </a:pPr>
            <a:endParaRPr lang="en-GB" sz="2600" dirty="0">
              <a:solidFill>
                <a:schemeClr val="tx1"/>
              </a:solidFill>
              <a:latin typeface="Comic Sans MS" panose="030F0702030302020204" pitchFamily="66" charset="0"/>
            </a:endParaRPr>
          </a:p>
          <a:p>
            <a:pPr algn="l">
              <a:spcBef>
                <a:spcPts val="0"/>
              </a:spcBef>
              <a:buSzPts val="2800"/>
            </a:pPr>
            <a:r>
              <a:rPr lang="en-GB" sz="2600" b="1" dirty="0">
                <a:solidFill>
                  <a:schemeClr val="tx1"/>
                </a:solidFill>
                <a:latin typeface="Comic Sans MS" panose="030F0702030302020204" pitchFamily="66" charset="0"/>
              </a:rPr>
              <a:t>Contact: </a:t>
            </a:r>
            <a:r>
              <a:rPr lang="en-GB" sz="2600" dirty="0">
                <a:solidFill>
                  <a:schemeClr val="tx1"/>
                </a:solidFill>
                <a:latin typeface="Comic Sans MS" panose="030F0702030302020204" pitchFamily="66" charset="0"/>
              </a:rPr>
              <a:t>Being subjected to harmful online interaction with other users; for example peer on peer abuse (online bullying), commercial advertising or adults posing as children for the purpose of harming children</a:t>
            </a:r>
            <a:endParaRPr lang="en-GB" sz="4100" dirty="0">
              <a:solidFill>
                <a:schemeClr val="tx1"/>
              </a:solidFill>
              <a:latin typeface="Comic Sans MS" panose="030F0702030302020204" pitchFamily="66" charset="0"/>
            </a:endParaRPr>
          </a:p>
          <a:p>
            <a:pPr algn="l">
              <a:spcBef>
                <a:spcPts val="0"/>
              </a:spcBef>
              <a:buSzPts val="2800"/>
            </a:pPr>
            <a:endParaRPr lang="en-GB" sz="2600" dirty="0">
              <a:solidFill>
                <a:schemeClr val="tx1"/>
              </a:solidFill>
              <a:latin typeface="Comic Sans MS" panose="030F0702030302020204" pitchFamily="66" charset="0"/>
            </a:endParaRPr>
          </a:p>
          <a:p>
            <a:pPr algn="l">
              <a:spcBef>
                <a:spcPts val="0"/>
              </a:spcBef>
              <a:buSzPts val="2800"/>
            </a:pPr>
            <a:r>
              <a:rPr lang="en-GB" sz="2600" b="1" dirty="0">
                <a:solidFill>
                  <a:schemeClr val="tx1"/>
                </a:solidFill>
                <a:latin typeface="Comic Sans MS" panose="030F0702030302020204" pitchFamily="66" charset="0"/>
              </a:rPr>
              <a:t>Conduct: </a:t>
            </a:r>
            <a:r>
              <a:rPr lang="en-GB" sz="2600" dirty="0">
                <a:solidFill>
                  <a:schemeClr val="tx1"/>
                </a:solidFill>
                <a:latin typeface="Comic Sans MS" panose="030F0702030302020204" pitchFamily="66" charset="0"/>
              </a:rPr>
              <a:t>Personal behaviour online which increases the likelihood of or cause harm, such as sending and receiving inappropriate messages or online bullying</a:t>
            </a:r>
          </a:p>
          <a:p>
            <a:endParaRPr lang="en-GB" dirty="0"/>
          </a:p>
        </p:txBody>
      </p:sp>
      <p:sp>
        <p:nvSpPr>
          <p:cNvPr id="3" name="Title 2">
            <a:extLst>
              <a:ext uri="{FF2B5EF4-FFF2-40B4-BE49-F238E27FC236}">
                <a16:creationId xmlns:a16="http://schemas.microsoft.com/office/drawing/2014/main" id="{982AFB5C-C3E8-93BA-7BE6-076F97A445C1}"/>
              </a:ext>
            </a:extLst>
          </p:cNvPr>
          <p:cNvSpPr>
            <a:spLocks noGrp="1"/>
          </p:cNvSpPr>
          <p:nvPr>
            <p:ph type="title"/>
          </p:nvPr>
        </p:nvSpPr>
        <p:spPr/>
        <p:txBody>
          <a:bodyPr/>
          <a:lstStyle/>
          <a:p>
            <a:r>
              <a:rPr lang="en" sz="4400" dirty="0"/>
              <a:t>Online Safety at St Joseph’s</a:t>
            </a:r>
            <a:endParaRPr lang="en-GB" dirty="0"/>
          </a:p>
        </p:txBody>
      </p:sp>
    </p:spTree>
    <p:extLst>
      <p:ext uri="{BB962C8B-B14F-4D97-AF65-F5344CB8AC3E}">
        <p14:creationId xmlns:p14="http://schemas.microsoft.com/office/powerpoint/2010/main" val="17923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19375-7DA9-51D0-F632-7CC088051256}"/>
              </a:ext>
            </a:extLst>
          </p:cNvPr>
          <p:cNvSpPr>
            <a:spLocks noGrp="1"/>
          </p:cNvSpPr>
          <p:nvPr>
            <p:ph idx="1"/>
          </p:nvPr>
        </p:nvSpPr>
        <p:spPr>
          <a:xfrm>
            <a:off x="179512" y="1988840"/>
            <a:ext cx="8640960" cy="4869160"/>
          </a:xfrm>
        </p:spPr>
        <p:txBody>
          <a:bodyPr>
            <a:normAutofit fontScale="70000" lnSpcReduction="20000"/>
          </a:bodyPr>
          <a:lstStyle/>
          <a:p>
            <a:pPr algn="l">
              <a:lnSpc>
                <a:spcPct val="115000"/>
              </a:lnSpc>
              <a:spcBef>
                <a:spcPts val="0"/>
              </a:spcBef>
              <a:buSzPct val="195121"/>
            </a:pPr>
            <a:r>
              <a:rPr lang="en-GB" sz="2400" dirty="0">
                <a:solidFill>
                  <a:srgbClr val="000000"/>
                </a:solidFill>
                <a:latin typeface="Comic Sans MS" panose="030F0702030302020204" pitchFamily="66" charset="0"/>
              </a:rPr>
              <a:t>We have become a member of ‘National Online Safety’, a platform which offers regularly updated advice and guidance for parents and teachers on online safety issues facing children. We would strongly encourage you to take advantage of this by creating your own account. </a:t>
            </a:r>
          </a:p>
          <a:p>
            <a:pPr algn="l">
              <a:lnSpc>
                <a:spcPct val="115000"/>
              </a:lnSpc>
              <a:spcBef>
                <a:spcPts val="0"/>
              </a:spcBef>
              <a:buSzPct val="195121"/>
            </a:pPr>
            <a:endParaRPr lang="en-GB" sz="2400" dirty="0">
              <a:solidFill>
                <a:srgbClr val="000000"/>
              </a:solidFill>
              <a:latin typeface="Comic Sans MS" panose="030F0702030302020204" pitchFamily="66" charset="0"/>
            </a:endParaRPr>
          </a:p>
          <a:p>
            <a:pPr algn="l">
              <a:lnSpc>
                <a:spcPct val="115000"/>
              </a:lnSpc>
              <a:spcBef>
                <a:spcPts val="0"/>
              </a:spcBef>
              <a:buSzPct val="195121"/>
            </a:pPr>
            <a:r>
              <a:rPr lang="en-GB" sz="2400" dirty="0">
                <a:solidFill>
                  <a:srgbClr val="000000"/>
                </a:solidFill>
                <a:latin typeface="Comic Sans MS" panose="030F0702030302020204" pitchFamily="66" charset="0"/>
              </a:rPr>
              <a:t>To create your account, please follow </a:t>
            </a:r>
            <a:r>
              <a:rPr lang="en-GB" sz="2400" u="sng" dirty="0">
                <a:solidFill>
                  <a:srgbClr val="000000"/>
                </a:solidFill>
                <a:latin typeface="Comic Sans MS" panose="030F0702030302020204" pitchFamily="66" charset="0"/>
                <a:hlinkClick r:id="rId2">
                  <a:extLst>
                    <a:ext uri="{A12FA001-AC4F-418D-AE19-62706E023703}">
                      <ahyp:hlinkClr xmlns:ahyp="http://schemas.microsoft.com/office/drawing/2018/hyperlinkcolor" val="tx"/>
                    </a:ext>
                  </a:extLst>
                </a:hlinkClick>
              </a:rPr>
              <a:t>https://nationalonlinesafety.com/enrol/st-joseph-s-catholic-primaryschool-wr4-9pg</a:t>
            </a:r>
            <a:r>
              <a:rPr lang="en-GB" sz="2400" dirty="0">
                <a:solidFill>
                  <a:srgbClr val="000000"/>
                </a:solidFill>
                <a:latin typeface="Comic Sans MS" panose="030F0702030302020204" pitchFamily="66" charset="0"/>
              </a:rPr>
              <a:t> and complete your details. Alternatively, you can download the app and find our school using the postcode: WR4 9PG. When you’re set up, set ‘Parent/Carer’ as your user type. </a:t>
            </a:r>
            <a:r>
              <a:rPr lang="en-GB" sz="2400" dirty="0">
                <a:solidFill>
                  <a:schemeClr val="dk1"/>
                </a:solidFill>
                <a:latin typeface="Comic Sans MS" panose="030F0702030302020204" pitchFamily="66" charset="0"/>
              </a:rPr>
              <a:t>You can access National Online Safety online via any device, including smartphone app, by searching for ‘national online safety’ either on the Appstore or Google Play store </a:t>
            </a:r>
            <a:endParaRPr lang="en-GB" sz="2400" dirty="0">
              <a:solidFill>
                <a:srgbClr val="000000"/>
              </a:solidFill>
              <a:latin typeface="Comic Sans MS" panose="030F0702030302020204" pitchFamily="66" charset="0"/>
            </a:endParaRPr>
          </a:p>
          <a:p>
            <a:pPr algn="l">
              <a:lnSpc>
                <a:spcPct val="115000"/>
              </a:lnSpc>
              <a:spcBef>
                <a:spcPts val="0"/>
              </a:spcBef>
              <a:buSzPct val="195121"/>
            </a:pPr>
            <a:endParaRPr lang="en-GB" sz="2400" dirty="0">
              <a:solidFill>
                <a:srgbClr val="000000"/>
              </a:solidFill>
              <a:latin typeface="Comic Sans MS" panose="030F0702030302020204" pitchFamily="66" charset="0"/>
            </a:endParaRPr>
          </a:p>
          <a:p>
            <a:pPr algn="l">
              <a:lnSpc>
                <a:spcPct val="115000"/>
              </a:lnSpc>
              <a:spcBef>
                <a:spcPts val="0"/>
              </a:spcBef>
              <a:buSzPct val="195121"/>
            </a:pPr>
            <a:r>
              <a:rPr lang="en-GB" sz="2400" dirty="0">
                <a:solidFill>
                  <a:srgbClr val="000000"/>
                </a:solidFill>
                <a:latin typeface="Comic Sans MS" panose="030F0702030302020204" pitchFamily="66" charset="0"/>
              </a:rPr>
              <a:t>This resource can be used by you as a parent to keep abreast of any issues or concerns you have regarding online safety. The content is split into two main categories – ‘explainer videos’ and ‘guides’. </a:t>
            </a:r>
          </a:p>
          <a:p>
            <a:pPr algn="l">
              <a:lnSpc>
                <a:spcPct val="115000"/>
              </a:lnSpc>
              <a:spcBef>
                <a:spcPts val="0"/>
              </a:spcBef>
              <a:buSzPct val="195121"/>
            </a:pPr>
            <a:endParaRPr lang="en-GB" sz="2400" dirty="0">
              <a:solidFill>
                <a:srgbClr val="000000"/>
              </a:solidFill>
              <a:latin typeface="Comic Sans MS" panose="030F0702030302020204" pitchFamily="66" charset="0"/>
            </a:endParaRPr>
          </a:p>
          <a:p>
            <a:pPr algn="l">
              <a:lnSpc>
                <a:spcPct val="115000"/>
              </a:lnSpc>
              <a:spcBef>
                <a:spcPts val="0"/>
              </a:spcBef>
              <a:buSzPct val="195121"/>
            </a:pPr>
            <a:r>
              <a:rPr lang="en-GB" sz="2400" dirty="0">
                <a:solidFill>
                  <a:srgbClr val="000000"/>
                </a:solidFill>
                <a:latin typeface="Comic Sans MS" panose="030F0702030302020204" pitchFamily="66" charset="0"/>
              </a:rPr>
              <a:t>A video explaining how to use this resource can be found here: </a:t>
            </a:r>
            <a:r>
              <a:rPr lang="en-GB" sz="2400" u="sng" dirty="0">
                <a:solidFill>
                  <a:srgbClr val="000000"/>
                </a:solidFill>
                <a:latin typeface="Comic Sans MS" panose="030F0702030302020204" pitchFamily="66" charset="0"/>
                <a:hlinkClick r:id="rId3">
                  <a:extLst>
                    <a:ext uri="{A12FA001-AC4F-418D-AE19-62706E023703}">
                      <ahyp:hlinkClr xmlns:ahyp="http://schemas.microsoft.com/office/drawing/2018/hyperlinkcolor" val="tx"/>
                    </a:ext>
                  </a:extLst>
                </a:hlinkClick>
              </a:rPr>
              <a:t>https://www.youtube.com/watch?v=QMHBa2exVKA</a:t>
            </a:r>
            <a:endParaRPr lang="en-GB" sz="2400" dirty="0">
              <a:solidFill>
                <a:srgbClr val="000000"/>
              </a:solidFill>
              <a:latin typeface="Comic Sans MS" panose="030F0702030302020204" pitchFamily="66" charset="0"/>
            </a:endParaRPr>
          </a:p>
          <a:p>
            <a:endParaRPr lang="en-GB" dirty="0"/>
          </a:p>
        </p:txBody>
      </p:sp>
      <p:sp>
        <p:nvSpPr>
          <p:cNvPr id="3" name="Title 2">
            <a:extLst>
              <a:ext uri="{FF2B5EF4-FFF2-40B4-BE49-F238E27FC236}">
                <a16:creationId xmlns:a16="http://schemas.microsoft.com/office/drawing/2014/main" id="{BD4AD12D-1415-E795-DEF6-AFB00B2D2CFE}"/>
              </a:ext>
            </a:extLst>
          </p:cNvPr>
          <p:cNvSpPr>
            <a:spLocks noGrp="1"/>
          </p:cNvSpPr>
          <p:nvPr>
            <p:ph type="title"/>
          </p:nvPr>
        </p:nvSpPr>
        <p:spPr/>
        <p:txBody>
          <a:bodyPr/>
          <a:lstStyle/>
          <a:p>
            <a:r>
              <a:rPr lang="en" sz="4400" dirty="0"/>
              <a:t>Online Safety at St Joseph’s</a:t>
            </a:r>
            <a:endParaRPr lang="en-GB" dirty="0"/>
          </a:p>
        </p:txBody>
      </p:sp>
    </p:spTree>
    <p:extLst>
      <p:ext uri="{BB962C8B-B14F-4D97-AF65-F5344CB8AC3E}">
        <p14:creationId xmlns:p14="http://schemas.microsoft.com/office/powerpoint/2010/main" val="21948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650" dirty="0">
                <a:latin typeface="Comic Sans MS" panose="030F0902030302020204" pitchFamily="66" charset="0"/>
                <a:hlinkClick r:id="rId2"/>
              </a:rPr>
              <a:t>https://www.youtube.com/user/internetmatters</a:t>
            </a:r>
            <a:r>
              <a:rPr lang="en-GB" sz="1650" dirty="0">
                <a:latin typeface="Comic Sans MS" panose="030F0902030302020204" pitchFamily="66" charset="0"/>
              </a:rPr>
              <a:t> </a:t>
            </a:r>
          </a:p>
          <a:p>
            <a:r>
              <a:rPr lang="en-GB" sz="1650" dirty="0">
                <a:latin typeface="Comic Sans MS" panose="030F0902030302020204" pitchFamily="66" charset="0"/>
                <a:hlinkClick r:id="rId3"/>
              </a:rPr>
              <a:t>https://www.internetmatters.org/</a:t>
            </a:r>
            <a:endParaRPr lang="en-GB" sz="1650" dirty="0">
              <a:latin typeface="Comic Sans MS" panose="030F0902030302020204" pitchFamily="66" charset="0"/>
            </a:endParaRPr>
          </a:p>
          <a:p>
            <a:r>
              <a:rPr lang="en-GB" sz="1650" dirty="0">
                <a:latin typeface="Comic Sans MS" panose="030F0902030302020204" pitchFamily="66" charset="0"/>
                <a:hlinkClick r:id="rId4"/>
              </a:rPr>
              <a:t>https://www.nspcc.org.uk/preventing-abuse/keeping-children-safe/online-safety/e-safety-schools/</a:t>
            </a:r>
            <a:r>
              <a:rPr lang="en-GB" sz="1650" dirty="0">
                <a:latin typeface="Comic Sans MS" panose="030F0902030302020204" pitchFamily="66" charset="0"/>
              </a:rPr>
              <a:t> </a:t>
            </a:r>
          </a:p>
          <a:p>
            <a:r>
              <a:rPr lang="en-GB" sz="1650" dirty="0">
                <a:latin typeface="Comic Sans MS" panose="030F0902030302020204" pitchFamily="66" charset="0"/>
                <a:hlinkClick r:id="rId5"/>
              </a:rPr>
              <a:t>https://www.thinkuknow.co.uk/</a:t>
            </a:r>
            <a:r>
              <a:rPr lang="en-GB" sz="1650" dirty="0">
                <a:latin typeface="Comic Sans MS" panose="030F0902030302020204" pitchFamily="66" charset="0"/>
              </a:rPr>
              <a:t> </a:t>
            </a:r>
          </a:p>
          <a:p>
            <a:endParaRPr lang="en-GB" dirty="0">
              <a:latin typeface="Comic Sans MS" panose="030F0902030302020204" pitchFamily="66" charset="0"/>
            </a:endParaRPr>
          </a:p>
          <a:p>
            <a:pPr marL="0" indent="0">
              <a:buNone/>
            </a:pPr>
            <a:endParaRPr lang="en-GB" dirty="0">
              <a:latin typeface="Comic Sans MS" panose="030F0902030302020204" pitchFamily="66" charset="0"/>
            </a:endParaRPr>
          </a:p>
          <a:p>
            <a:r>
              <a:rPr lang="en-GB" sz="1500" dirty="0">
                <a:latin typeface="Comic Sans MS" panose="030F0902030302020204" pitchFamily="66" charset="0"/>
              </a:rPr>
              <a:t>Please read the advice handout</a:t>
            </a:r>
          </a:p>
        </p:txBody>
      </p:sp>
      <p:sp>
        <p:nvSpPr>
          <p:cNvPr id="2" name="Title 1"/>
          <p:cNvSpPr>
            <a:spLocks noGrp="1"/>
          </p:cNvSpPr>
          <p:nvPr>
            <p:ph type="title"/>
          </p:nvPr>
        </p:nvSpPr>
        <p:spPr>
          <a:xfrm>
            <a:off x="1052212" y="599216"/>
            <a:ext cx="6447501" cy="990600"/>
          </a:xfrm>
        </p:spPr>
        <p:txBody>
          <a:bodyPr>
            <a:noAutofit/>
          </a:bodyPr>
          <a:lstStyle/>
          <a:p>
            <a:r>
              <a:rPr lang="en-GB" sz="3300" dirty="0">
                <a:latin typeface="Comic Sans MS" panose="030F0902030302020204" pitchFamily="66" charset="0"/>
              </a:rPr>
              <a:t>Key websites for information and advice</a:t>
            </a:r>
          </a:p>
        </p:txBody>
      </p:sp>
      <p:pic>
        <p:nvPicPr>
          <p:cNvPr id="5" name="Picture 4"/>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228184" y="4005064"/>
            <a:ext cx="2341517" cy="1998438"/>
          </a:xfrm>
          <a:prstGeom prst="rect">
            <a:avLst/>
          </a:prstGeom>
        </p:spPr>
      </p:pic>
      <p:pic>
        <p:nvPicPr>
          <p:cNvPr id="6" name="Picture 5">
            <a:extLst>
              <a:ext uri="{FF2B5EF4-FFF2-40B4-BE49-F238E27FC236}">
                <a16:creationId xmlns:a16="http://schemas.microsoft.com/office/drawing/2014/main" id="{4059B3D1-132F-43C8-AB04-33C95F9CE9F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8853" y="5445224"/>
            <a:ext cx="3801150" cy="854844"/>
          </a:xfrm>
          <a:prstGeom prst="rect">
            <a:avLst/>
          </a:prstGeom>
        </p:spPr>
      </p:pic>
    </p:spTree>
    <p:extLst>
      <p:ext uri="{BB962C8B-B14F-4D97-AF65-F5344CB8AC3E}">
        <p14:creationId xmlns:p14="http://schemas.microsoft.com/office/powerpoint/2010/main" val="400402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772" y="1074851"/>
            <a:ext cx="8229600" cy="1252728"/>
          </a:xfrm>
        </p:spPr>
        <p:txBody>
          <a:bodyPr>
            <a:noAutofit/>
          </a:bodyPr>
          <a:lstStyle/>
          <a:p>
            <a:pPr>
              <a:lnSpc>
                <a:spcPct val="150000"/>
              </a:lnSpc>
            </a:pPr>
            <a:r>
              <a:rPr lang="en-GB" sz="2000" dirty="0">
                <a:solidFill>
                  <a:schemeClr val="tx1"/>
                </a:solidFill>
                <a:latin typeface="Comic Sans MS" panose="030F0902030302020204" pitchFamily="66" charset="0"/>
              </a:rPr>
              <a:t>We </a:t>
            </a:r>
            <a:r>
              <a:rPr lang="en-GB" sz="2000" dirty="0">
                <a:solidFill>
                  <a:schemeClr val="tx1"/>
                </a:solidFill>
                <a:latin typeface="Comic Sans MS" panose="030F0702030302020204" pitchFamily="66" charset="0"/>
              </a:rPr>
              <a:t>hope you know a little more about Year Two now. Any questions please email – </a:t>
            </a:r>
            <a:br>
              <a:rPr lang="en-GB" sz="2000" dirty="0">
                <a:solidFill>
                  <a:schemeClr val="tx1"/>
                </a:solidFill>
                <a:latin typeface="Comic Sans MS" panose="030F0702030302020204" pitchFamily="66" charset="0"/>
              </a:rPr>
            </a:br>
            <a:br>
              <a:rPr lang="en-GB" sz="2000" dirty="0">
                <a:solidFill>
                  <a:schemeClr val="tx1"/>
                </a:solidFill>
                <a:latin typeface="Comic Sans MS" panose="030F0702030302020204" pitchFamily="66" charset="0"/>
              </a:rPr>
            </a:br>
            <a:r>
              <a:rPr lang="en-GB" sz="2000" b="1" i="0" u="none" strike="noStrike" dirty="0">
                <a:solidFill>
                  <a:schemeClr val="tx1"/>
                </a:solidFill>
                <a:effectLst/>
                <a:latin typeface="Comic Sans MS" panose="030F0702030302020204" pitchFamily="66" charset="0"/>
                <a:hlinkClick r:id="rId2">
                  <a:extLst>
                    <a:ext uri="{A12FA001-AC4F-418D-AE19-62706E023703}">
                      <ahyp:hlinkClr xmlns:ahyp="http://schemas.microsoft.com/office/drawing/2018/hyperlinkcolor" val="tx"/>
                    </a:ext>
                  </a:extLst>
                </a:hlinkClick>
              </a:rPr>
              <a:t>year3pearclassroom@st-josephs-pri.worcs.sch.uk</a:t>
            </a:r>
            <a:br>
              <a:rPr lang="en-GB" sz="2000" b="1" i="0" dirty="0">
                <a:solidFill>
                  <a:schemeClr val="tx1"/>
                </a:solidFill>
                <a:effectLst/>
                <a:latin typeface="Comic Sans MS" panose="030F0702030302020204" pitchFamily="66" charset="0"/>
              </a:rPr>
            </a:br>
            <a:r>
              <a:rPr lang="en-GB" sz="2000" b="1" i="0" dirty="0">
                <a:solidFill>
                  <a:schemeClr val="tx1"/>
                </a:solidFill>
                <a:effectLst/>
                <a:latin typeface="Comic Sans MS" panose="030F0702030302020204" pitchFamily="66" charset="0"/>
              </a:rPr>
              <a:t>This is Miss </a:t>
            </a:r>
            <a:r>
              <a:rPr lang="en-GB" sz="2000" b="1" i="0" dirty="0" err="1">
                <a:solidFill>
                  <a:schemeClr val="tx1"/>
                </a:solidFill>
                <a:effectLst/>
                <a:latin typeface="Comic Sans MS" panose="030F0702030302020204" pitchFamily="66" charset="0"/>
              </a:rPr>
              <a:t>Malpass</a:t>
            </a:r>
            <a:r>
              <a:rPr lang="en-GB" sz="2000" b="1" i="0" dirty="0">
                <a:solidFill>
                  <a:schemeClr val="tx1"/>
                </a:solidFill>
                <a:effectLst/>
                <a:latin typeface="Comic Sans MS" panose="030F0702030302020204" pitchFamily="66" charset="0"/>
              </a:rPr>
              <a:t> current email address </a:t>
            </a:r>
            <a:r>
              <a:rPr lang="en-GB" sz="2000" b="1" i="0" dirty="0">
                <a:solidFill>
                  <a:schemeClr val="tx1"/>
                </a:solidFill>
                <a:effectLst/>
                <a:latin typeface="Comic Sans MS" panose="030F0702030302020204" pitchFamily="66" charset="0"/>
                <a:sym typeface="Wingdings" panose="05000000000000000000" pitchFamily="2" charset="2"/>
              </a:rPr>
              <a:t> </a:t>
            </a:r>
            <a:br>
              <a:rPr lang="en-GB" sz="2000" dirty="0">
                <a:solidFill>
                  <a:schemeClr val="bg1"/>
                </a:solidFill>
                <a:latin typeface="Comic Sans MS" panose="030F0902030302020204" pitchFamily="66" charset="0"/>
              </a:rPr>
            </a:br>
            <a:endParaRPr lang="en-GB" sz="2000" dirty="0">
              <a:solidFill>
                <a:schemeClr val="bg1"/>
              </a:solidFill>
              <a:latin typeface="Comic Sans MS" panose="030F0902030302020204" pitchFamily="66" charset="0"/>
            </a:endParaRPr>
          </a:p>
        </p:txBody>
      </p:sp>
      <p:pic>
        <p:nvPicPr>
          <p:cNvPr id="14338" name="Picture 2" descr="Related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43808" y="3212976"/>
            <a:ext cx="3816424" cy="305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0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772816"/>
            <a:ext cx="8640960" cy="5301208"/>
          </a:xfrm>
        </p:spPr>
        <p:txBody>
          <a:bodyPr>
            <a:normAutofit/>
          </a:bodyPr>
          <a:lstStyle/>
          <a:p>
            <a:pPr marL="0" indent="0" algn="ctr">
              <a:buNone/>
            </a:pPr>
            <a:endParaRPr lang="en-GB" sz="2800" dirty="0">
              <a:solidFill>
                <a:schemeClr val="tx1"/>
              </a:solidFill>
              <a:latin typeface="Comic Sans MS" panose="030F0902030302020204" pitchFamily="66" charset="0"/>
            </a:endParaRPr>
          </a:p>
          <a:p>
            <a:pPr marL="0" indent="0" algn="ctr">
              <a:buNone/>
            </a:pPr>
            <a:endParaRPr lang="en-GB" sz="2800" dirty="0">
              <a:solidFill>
                <a:schemeClr val="tx1"/>
              </a:solidFill>
              <a:latin typeface="Comic Sans MS" panose="030F0902030302020204" pitchFamily="66" charset="0"/>
            </a:endParaRPr>
          </a:p>
          <a:p>
            <a:pPr marL="0" indent="0" algn="ctr">
              <a:buNone/>
            </a:pPr>
            <a:r>
              <a:rPr lang="en-GB" sz="2000" b="1" dirty="0">
                <a:solidFill>
                  <a:schemeClr val="tx1"/>
                </a:solidFill>
                <a:latin typeface="Comic Sans MS" panose="030F0902030302020204" pitchFamily="66" charset="0"/>
              </a:rPr>
              <a:t>Snack break </a:t>
            </a:r>
            <a:r>
              <a:rPr lang="en-GB" sz="2000" dirty="0">
                <a:solidFill>
                  <a:schemeClr val="tx1"/>
                </a:solidFill>
                <a:latin typeface="Comic Sans MS" panose="030F0902030302020204" pitchFamily="66" charset="0"/>
              </a:rPr>
              <a:t>- 10:20-10:40am  </a:t>
            </a:r>
            <a:r>
              <a:rPr lang="en-GB" sz="2000" b="1" dirty="0">
                <a:solidFill>
                  <a:schemeClr val="tx1"/>
                </a:solidFill>
                <a:latin typeface="Comic Sans MS" panose="030F0902030302020204" pitchFamily="66" charset="0"/>
              </a:rPr>
              <a:t>Lunch </a:t>
            </a:r>
            <a:r>
              <a:rPr lang="en-GB" sz="2000" dirty="0">
                <a:solidFill>
                  <a:schemeClr val="tx1"/>
                </a:solidFill>
                <a:latin typeface="Comic Sans MS" panose="030F0902030302020204" pitchFamily="66" charset="0"/>
              </a:rPr>
              <a:t>- 12:25pm – 1:25pm</a:t>
            </a:r>
          </a:p>
          <a:p>
            <a:pPr marL="0" indent="0" algn="ctr">
              <a:buNone/>
            </a:pPr>
            <a:endParaRPr lang="en-GB" sz="2000" dirty="0">
              <a:solidFill>
                <a:schemeClr val="tx1"/>
              </a:solidFill>
              <a:latin typeface="Comic Sans MS" panose="030F0902030302020204" pitchFamily="66" charset="0"/>
            </a:endParaRPr>
          </a:p>
          <a:p>
            <a:pPr marL="0" indent="0" algn="ctr">
              <a:buNone/>
            </a:pPr>
            <a:r>
              <a:rPr lang="en-GB" sz="2000" dirty="0">
                <a:solidFill>
                  <a:schemeClr val="tx1"/>
                </a:solidFill>
                <a:latin typeface="Comic Sans MS" panose="030F0902030302020204" pitchFamily="66" charset="0"/>
              </a:rPr>
              <a:t>Your child will have </a:t>
            </a:r>
            <a:r>
              <a:rPr lang="en-GB" sz="2000" b="1" dirty="0">
                <a:solidFill>
                  <a:schemeClr val="tx1"/>
                </a:solidFill>
                <a:latin typeface="Comic Sans MS" panose="030F0902030302020204" pitchFamily="66" charset="0"/>
              </a:rPr>
              <a:t>fruit </a:t>
            </a:r>
            <a:r>
              <a:rPr lang="en-GB" sz="2000" dirty="0">
                <a:solidFill>
                  <a:schemeClr val="tx1"/>
                </a:solidFill>
                <a:latin typeface="Comic Sans MS" panose="030F0902030302020204" pitchFamily="66" charset="0"/>
              </a:rPr>
              <a:t>during the day and milk is optional.</a:t>
            </a:r>
          </a:p>
          <a:p>
            <a:pPr marL="0" indent="0">
              <a:buNone/>
            </a:pPr>
            <a:endParaRPr lang="en-GB" sz="2000" dirty="0">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4000" dirty="0">
                <a:latin typeface="Comic Sans MS" panose="030F0902030302020204" pitchFamily="66" charset="0"/>
              </a:rPr>
              <a:t>The Year Two Timetable</a:t>
            </a:r>
          </a:p>
        </p:txBody>
      </p:sp>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48264" y="4149080"/>
            <a:ext cx="1944216" cy="1920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nife and fork"/>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7904" y="4293096"/>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oney coin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704247" y="4056393"/>
            <a:ext cx="1853006" cy="213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0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209" y="2564904"/>
            <a:ext cx="8892480" cy="4752528"/>
          </a:xfrm>
        </p:spPr>
        <p:txBody>
          <a:bodyPr>
            <a:normAutofit/>
          </a:bodyPr>
          <a:lstStyle/>
          <a:p>
            <a:pPr>
              <a:lnSpc>
                <a:spcPct val="150000"/>
              </a:lnSpc>
              <a:buFontTx/>
              <a:buChar char="-"/>
            </a:pPr>
            <a:r>
              <a:rPr lang="en-GB" sz="2000" b="1" dirty="0">
                <a:solidFill>
                  <a:schemeClr val="tx1"/>
                </a:solidFill>
                <a:latin typeface="Comic Sans MS" panose="030F0902030302020204" pitchFamily="66" charset="0"/>
              </a:rPr>
              <a:t>Book bag (no back packs) </a:t>
            </a:r>
            <a:r>
              <a:rPr lang="en-GB" sz="2000" dirty="0">
                <a:solidFill>
                  <a:schemeClr val="tx1"/>
                </a:solidFill>
                <a:latin typeface="Comic Sans MS" panose="030F0902030302020204" pitchFamily="66" charset="0"/>
              </a:rPr>
              <a:t>containing their reading record, reading book and home spelling book.</a:t>
            </a:r>
          </a:p>
          <a:p>
            <a:pPr marL="0" indent="0">
              <a:lnSpc>
                <a:spcPct val="150000"/>
              </a:lnSpc>
              <a:buNone/>
            </a:pPr>
            <a:r>
              <a:rPr lang="en-GB" sz="2000" b="1" dirty="0">
                <a:solidFill>
                  <a:schemeClr val="tx1"/>
                </a:solidFill>
                <a:latin typeface="Comic Sans MS" panose="030F0902030302020204" pitchFamily="66" charset="0"/>
              </a:rPr>
              <a:t>- Water bottle </a:t>
            </a:r>
            <a:r>
              <a:rPr lang="en-GB" sz="2000" dirty="0">
                <a:solidFill>
                  <a:schemeClr val="tx1"/>
                </a:solidFill>
                <a:latin typeface="Comic Sans MS" panose="030F0902030302020204" pitchFamily="66" charset="0"/>
              </a:rPr>
              <a:t>filled with </a:t>
            </a:r>
            <a:r>
              <a:rPr lang="en-GB" sz="2000" b="1" dirty="0">
                <a:solidFill>
                  <a:schemeClr val="tx1"/>
                </a:solidFill>
                <a:latin typeface="Comic Sans MS" panose="030F0902030302020204" pitchFamily="66" charset="0"/>
              </a:rPr>
              <a:t>only</a:t>
            </a:r>
            <a:r>
              <a:rPr lang="en-GB" sz="2000" dirty="0">
                <a:solidFill>
                  <a:schemeClr val="tx1"/>
                </a:solidFill>
                <a:latin typeface="Comic Sans MS" panose="030F0902030302020204" pitchFamily="66" charset="0"/>
              </a:rPr>
              <a:t> water.</a:t>
            </a:r>
          </a:p>
          <a:p>
            <a:pPr marL="0" indent="0">
              <a:lnSpc>
                <a:spcPct val="150000"/>
              </a:lnSpc>
              <a:buNone/>
            </a:pPr>
            <a:r>
              <a:rPr lang="en-GB" sz="2000" b="1" dirty="0">
                <a:solidFill>
                  <a:schemeClr val="tx1"/>
                </a:solidFill>
                <a:latin typeface="Comic Sans MS" panose="030F0902030302020204" pitchFamily="66" charset="0"/>
              </a:rPr>
              <a:t>- </a:t>
            </a:r>
            <a:r>
              <a:rPr lang="en-GB" sz="2000" dirty="0">
                <a:solidFill>
                  <a:schemeClr val="tx1"/>
                </a:solidFill>
                <a:latin typeface="Comic Sans MS" panose="030F0902030302020204" pitchFamily="66" charset="0"/>
              </a:rPr>
              <a:t>Wellies for </a:t>
            </a:r>
            <a:r>
              <a:rPr lang="en-GB" sz="2000" b="1" dirty="0">
                <a:solidFill>
                  <a:schemeClr val="tx1"/>
                </a:solidFill>
                <a:latin typeface="Comic Sans MS" panose="030F0902030302020204" pitchFamily="66" charset="0"/>
              </a:rPr>
              <a:t>Woodland Warriors.</a:t>
            </a:r>
            <a:endParaRPr lang="en-GB" sz="2000" dirty="0">
              <a:solidFill>
                <a:schemeClr val="tx1"/>
              </a:solidFill>
              <a:latin typeface="Comic Sans MS" panose="030F0902030302020204" pitchFamily="66" charset="0"/>
            </a:endParaRPr>
          </a:p>
          <a:p>
            <a:pPr>
              <a:lnSpc>
                <a:spcPct val="150000"/>
              </a:lnSpc>
              <a:buFontTx/>
              <a:buChar char="-"/>
            </a:pPr>
            <a:r>
              <a:rPr lang="en-GB" sz="2000" b="1" dirty="0">
                <a:solidFill>
                  <a:schemeClr val="tx1"/>
                </a:solidFill>
                <a:latin typeface="Comic Sans MS" panose="030F0902030302020204" pitchFamily="66" charset="0"/>
              </a:rPr>
              <a:t>PE kits </a:t>
            </a:r>
            <a:r>
              <a:rPr lang="en-GB" sz="2000" dirty="0">
                <a:solidFill>
                  <a:schemeClr val="tx1"/>
                </a:solidFill>
                <a:latin typeface="Comic Sans MS" panose="030F0902030302020204" pitchFamily="66" charset="0"/>
              </a:rPr>
              <a:t>worn during </a:t>
            </a:r>
            <a:r>
              <a:rPr lang="en-GB" sz="2000" b="1" dirty="0">
                <a:solidFill>
                  <a:schemeClr val="tx1"/>
                </a:solidFill>
                <a:latin typeface="Comic Sans MS" panose="030F0902030302020204" pitchFamily="66" charset="0"/>
              </a:rPr>
              <a:t>PE days</a:t>
            </a:r>
            <a:r>
              <a:rPr lang="en-GB" sz="2000" dirty="0">
                <a:solidFill>
                  <a:schemeClr val="tx1"/>
                </a:solidFill>
                <a:latin typeface="Comic Sans MS" panose="030F0902030302020204" pitchFamily="66" charset="0"/>
              </a:rPr>
              <a:t>. Please check your child's timetable in September.</a:t>
            </a:r>
          </a:p>
          <a:p>
            <a:pPr>
              <a:lnSpc>
                <a:spcPct val="150000"/>
              </a:lnSpc>
              <a:buFontTx/>
              <a:buChar char="-"/>
            </a:pPr>
            <a:r>
              <a:rPr lang="en-GB" sz="2000" dirty="0">
                <a:solidFill>
                  <a:schemeClr val="tx1"/>
                </a:solidFill>
                <a:latin typeface="Comic Sans MS" panose="030F0902030302020204" pitchFamily="66" charset="0"/>
              </a:rPr>
              <a:t>A </a:t>
            </a:r>
            <a:r>
              <a:rPr lang="en-GB" sz="2000" b="1" dirty="0">
                <a:solidFill>
                  <a:schemeClr val="tx1"/>
                </a:solidFill>
                <a:latin typeface="Comic Sans MS" panose="030F0902030302020204" pitchFamily="66" charset="0"/>
              </a:rPr>
              <a:t>healthy</a:t>
            </a:r>
            <a:r>
              <a:rPr lang="en-GB" sz="2000" dirty="0">
                <a:solidFill>
                  <a:schemeClr val="tx1"/>
                </a:solidFill>
                <a:latin typeface="Comic Sans MS" panose="030F0902030302020204" pitchFamily="66" charset="0"/>
              </a:rPr>
              <a:t> snack. </a:t>
            </a:r>
          </a:p>
          <a:p>
            <a:pPr>
              <a:lnSpc>
                <a:spcPct val="150000"/>
              </a:lnSpc>
              <a:buFont typeface="Wingdings" panose="05000000000000000000" pitchFamily="2" charset="2"/>
              <a:buChar char="v"/>
            </a:pPr>
            <a:endParaRPr lang="en-GB" dirty="0">
              <a:solidFill>
                <a:schemeClr val="tx1"/>
              </a:solidFill>
              <a:latin typeface="Comic Sans MS" panose="030F0902030302020204" pitchFamily="66" charset="0"/>
            </a:endParaRPr>
          </a:p>
          <a:p>
            <a:pPr>
              <a:lnSpc>
                <a:spcPct val="150000"/>
              </a:lnSpc>
            </a:pPr>
            <a:endParaRPr lang="en-GB"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endParaRPr lang="en-GB" sz="2800" dirty="0">
              <a:solidFill>
                <a:schemeClr val="tx1"/>
              </a:solidFill>
              <a:latin typeface="Comic Sans MS" panose="030F0902030302020204" pitchFamily="66" charset="0"/>
            </a:endParaRPr>
          </a:p>
          <a:p>
            <a:pPr marL="0" indent="0">
              <a:lnSpc>
                <a:spcPct val="110000"/>
              </a:lnSpc>
              <a:buNone/>
            </a:pPr>
            <a:endParaRPr lang="en-GB" sz="2800" dirty="0">
              <a:solidFill>
                <a:schemeClr val="tx1"/>
              </a:solidFill>
              <a:latin typeface="Comic Sans MS" panose="030F0902030302020204" pitchFamily="66" charset="0"/>
            </a:endParaRPr>
          </a:p>
          <a:p>
            <a:endParaRPr lang="en-US" sz="2800" dirty="0">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4000" dirty="0">
                <a:latin typeface="Comic Sans MS" panose="030F0902030302020204" pitchFamily="66" charset="0"/>
              </a:rPr>
              <a:t>What will your child need?</a:t>
            </a:r>
            <a:endParaRPr lang="en-US" sz="4000" dirty="0">
              <a:latin typeface="Comic Sans MS" panose="030F0902030302020204" pitchFamily="66" charset="0"/>
            </a:endParaRPr>
          </a:p>
        </p:txBody>
      </p:sp>
      <p:pic>
        <p:nvPicPr>
          <p:cNvPr id="2050" name="Picture 2" descr="Four cartoon children going back to school Stock Vector Image ...">
            <a:extLst>
              <a:ext uri="{FF2B5EF4-FFF2-40B4-BE49-F238E27FC236}">
                <a16:creationId xmlns:a16="http://schemas.microsoft.com/office/drawing/2014/main" id="{335508C5-2A70-41C5-A175-B847C0D1287C}"/>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228184" y="1340768"/>
            <a:ext cx="2483768" cy="118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2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a:extLst>
              <a:ext uri="{FF2B5EF4-FFF2-40B4-BE49-F238E27FC236}">
                <a16:creationId xmlns:a16="http://schemas.microsoft.com/office/drawing/2014/main" id="{2AEED98E-6882-A04B-9DBA-E5B849E9C57F}"/>
              </a:ext>
            </a:extLst>
          </p:cNvPr>
          <p:cNvSpPr>
            <a:spLocks noGrp="1"/>
          </p:cNvSpPr>
          <p:nvPr>
            <p:ph idx="1"/>
          </p:nvPr>
        </p:nvSpPr>
        <p:spPr>
          <a:xfrm>
            <a:off x="1015287" y="1365595"/>
            <a:ext cx="7626834" cy="1024373"/>
          </a:xfrm>
        </p:spPr>
        <p:txBody>
          <a:bodyPr>
            <a:normAutofit/>
          </a:bodyPr>
          <a:lstStyle/>
          <a:p>
            <a:pPr marL="0" indent="0">
              <a:lnSpc>
                <a:spcPct val="170000"/>
              </a:lnSpc>
              <a:buNone/>
            </a:pPr>
            <a:r>
              <a:rPr lang="en-GB" sz="1700" dirty="0">
                <a:solidFill>
                  <a:schemeClr val="tx1"/>
                </a:solidFill>
                <a:latin typeface="Comic Sans MS" panose="030F0902030302020204" pitchFamily="66" charset="0"/>
              </a:rPr>
              <a:t>We teach the children about positive attitudes to learning through the life skills of the Building Learning Power Characters.</a:t>
            </a:r>
          </a:p>
          <a:p>
            <a:pPr>
              <a:lnSpc>
                <a:spcPct val="170000"/>
              </a:lnSpc>
            </a:pPr>
            <a:endParaRPr lang="en-GB" sz="1800" dirty="0">
              <a:latin typeface="Comic Sans MS" panose="030F0902030302020204" pitchFamily="66" charset="0"/>
            </a:endParaRPr>
          </a:p>
        </p:txBody>
      </p:sp>
      <p:sp>
        <p:nvSpPr>
          <p:cNvPr id="19" name="Title 2">
            <a:extLst>
              <a:ext uri="{FF2B5EF4-FFF2-40B4-BE49-F238E27FC236}">
                <a16:creationId xmlns:a16="http://schemas.microsoft.com/office/drawing/2014/main" id="{8ABECF11-0FCE-EC4D-8586-7BB36F5B068D}"/>
              </a:ext>
            </a:extLst>
          </p:cNvPr>
          <p:cNvSpPr>
            <a:spLocks noGrp="1"/>
          </p:cNvSpPr>
          <p:nvPr>
            <p:ph type="title"/>
          </p:nvPr>
        </p:nvSpPr>
        <p:spPr>
          <a:xfrm>
            <a:off x="73863" y="380036"/>
            <a:ext cx="9070137" cy="1303867"/>
          </a:xfrm>
        </p:spPr>
        <p:txBody>
          <a:bodyPr>
            <a:normAutofit/>
          </a:bodyPr>
          <a:lstStyle/>
          <a:p>
            <a:r>
              <a:rPr lang="en-GB" sz="3200" b="1" dirty="0">
                <a:latin typeface="Comic Sans MS" panose="030F0902030302020204" pitchFamily="66" charset="0"/>
              </a:rPr>
              <a:t>Building Learning Power Characters</a:t>
            </a:r>
          </a:p>
        </p:txBody>
      </p:sp>
      <p:sp>
        <p:nvSpPr>
          <p:cNvPr id="21" name="Text Box 2">
            <a:extLst>
              <a:ext uri="{FF2B5EF4-FFF2-40B4-BE49-F238E27FC236}">
                <a16:creationId xmlns:a16="http://schemas.microsoft.com/office/drawing/2014/main" id="{CA1D7147-71ED-D34A-906D-8C620DEAB60D}"/>
              </a:ext>
            </a:extLst>
          </p:cNvPr>
          <p:cNvSpPr txBox="1">
            <a:spLocks noChangeArrowheads="1"/>
          </p:cNvSpPr>
          <p:nvPr/>
        </p:nvSpPr>
        <p:spPr bwMode="auto">
          <a:xfrm>
            <a:off x="5339060" y="5252469"/>
            <a:ext cx="1619250" cy="441325"/>
          </a:xfrm>
          <a:prstGeom prst="rect">
            <a:avLst/>
          </a:prstGeom>
          <a:solidFill>
            <a:srgbClr val="FFFFFF"/>
          </a:solidFill>
          <a:ln w="31750" algn="in">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Team Ant </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2" name="Picture 3" descr="Ant - Reciprocity">
            <a:hlinkClick r:id="rId2"/>
            <a:extLst>
              <a:ext uri="{FF2B5EF4-FFF2-40B4-BE49-F238E27FC236}">
                <a16:creationId xmlns:a16="http://schemas.microsoft.com/office/drawing/2014/main" id="{509FDA3B-0366-6E48-ADCC-D55F4B39DF0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09764" y="4923630"/>
            <a:ext cx="811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 name="Text Box 4">
            <a:extLst>
              <a:ext uri="{FF2B5EF4-FFF2-40B4-BE49-F238E27FC236}">
                <a16:creationId xmlns:a16="http://schemas.microsoft.com/office/drawing/2014/main" id="{106E4CC5-867C-484C-9D2B-575F7C7CD586}"/>
              </a:ext>
            </a:extLst>
          </p:cNvPr>
          <p:cNvSpPr txBox="1">
            <a:spLocks noChangeArrowheads="1"/>
          </p:cNvSpPr>
          <p:nvPr/>
        </p:nvSpPr>
        <p:spPr bwMode="auto">
          <a:xfrm>
            <a:off x="5308600" y="2667000"/>
            <a:ext cx="2754908" cy="381000"/>
          </a:xfrm>
          <a:prstGeom prst="rect">
            <a:avLst/>
          </a:prstGeom>
          <a:noFill/>
          <a:ln w="38100" algn="in">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omic Sans MS" panose="030F0902030302020204" pitchFamily="66" charset="0"/>
                <a:cs typeface="Arial" pitchFamily="34" charset="0"/>
              </a:rPr>
              <a:t>Bradley Bat (Listening)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902030302020204" pitchFamily="66" charset="0"/>
              <a:cs typeface="Arial" pitchFamily="34" charset="0"/>
            </a:endParaRPr>
          </a:p>
        </p:txBody>
      </p:sp>
      <p:pic>
        <p:nvPicPr>
          <p:cNvPr id="24" name="Picture 10" descr="BRADLEYBAT[1].jpg">
            <a:extLst>
              <a:ext uri="{FF2B5EF4-FFF2-40B4-BE49-F238E27FC236}">
                <a16:creationId xmlns:a16="http://schemas.microsoft.com/office/drawing/2014/main" id="{A5F17BD7-E7BF-8A4C-948A-49692A270A9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11960" y="2401206"/>
            <a:ext cx="12334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Text Box 6">
            <a:extLst>
              <a:ext uri="{FF2B5EF4-FFF2-40B4-BE49-F238E27FC236}">
                <a16:creationId xmlns:a16="http://schemas.microsoft.com/office/drawing/2014/main" id="{A70677CF-5C2C-B24C-9AF2-A421373B1D13}"/>
              </a:ext>
            </a:extLst>
          </p:cNvPr>
          <p:cNvSpPr txBox="1">
            <a:spLocks noChangeArrowheads="1"/>
          </p:cNvSpPr>
          <p:nvPr/>
        </p:nvSpPr>
        <p:spPr bwMode="auto">
          <a:xfrm>
            <a:off x="1718512" y="2667000"/>
            <a:ext cx="2151063" cy="381000"/>
          </a:xfrm>
          <a:prstGeom prst="rect">
            <a:avLst/>
          </a:prstGeom>
          <a:noFill/>
          <a:ln w="38100" algn="in">
            <a:solidFill>
              <a:srgbClr val="B366B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Have a Go Hare </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6" name="Picture 4" descr="vector cartoon illustration of a rabbit jumping">
            <a:extLst>
              <a:ext uri="{FF2B5EF4-FFF2-40B4-BE49-F238E27FC236}">
                <a16:creationId xmlns:a16="http://schemas.microsoft.com/office/drawing/2014/main" id="{48EA7E44-27DF-AD4A-9B44-19D81E3F1542}"/>
              </a:ext>
            </a:extLst>
          </p:cNvPr>
          <p:cNvPicPr>
            <a:picLocks noChangeAspect="1" noChangeArrowheads="1"/>
          </p:cNvPicPr>
          <p:nvPr/>
        </p:nvPicPr>
        <p:blipFill>
          <a:blip r:embed="rId5" cstate="hqprint">
            <a:clrChange>
              <a:clrFrom>
                <a:srgbClr val="F5E9ED"/>
              </a:clrFrom>
              <a:clrTo>
                <a:srgbClr val="F5E9ED">
                  <a:alpha val="0"/>
                </a:srgbClr>
              </a:clrTo>
            </a:clrChange>
            <a:extLst>
              <a:ext uri="{28A0092B-C50C-407E-A947-70E740481C1C}">
                <a14:useLocalDpi xmlns:a14="http://schemas.microsoft.com/office/drawing/2010/main"/>
              </a:ext>
            </a:extLst>
          </a:blip>
          <a:srcRect/>
          <a:stretch>
            <a:fillRect/>
          </a:stretch>
        </p:blipFill>
        <p:spPr bwMode="auto">
          <a:xfrm>
            <a:off x="524241" y="2569399"/>
            <a:ext cx="11731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Text Box 8">
            <a:extLst>
              <a:ext uri="{FF2B5EF4-FFF2-40B4-BE49-F238E27FC236}">
                <a16:creationId xmlns:a16="http://schemas.microsoft.com/office/drawing/2014/main" id="{028A7782-2D80-294C-8A94-242BF54F7F60}"/>
              </a:ext>
            </a:extLst>
          </p:cNvPr>
          <p:cNvSpPr txBox="1">
            <a:spLocks noChangeArrowheads="1"/>
          </p:cNvSpPr>
          <p:nvPr/>
        </p:nvSpPr>
        <p:spPr bwMode="auto">
          <a:xfrm>
            <a:off x="4932040" y="3880302"/>
            <a:ext cx="2151063" cy="381000"/>
          </a:xfrm>
          <a:prstGeom prst="rect">
            <a:avLst/>
          </a:prstGeom>
          <a:solidFill>
            <a:srgbClr val="FFFFFF"/>
          </a:solidFill>
          <a:ln w="31750" algn="in">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Resilient Rhino</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28" name="Picture 9" descr="Rhino - PerseverancRhino - Perseverancee">
            <a:extLst>
              <a:ext uri="{FF2B5EF4-FFF2-40B4-BE49-F238E27FC236}">
                <a16:creationId xmlns:a16="http://schemas.microsoft.com/office/drawing/2014/main" id="{7215B2B9-8D89-EF43-9061-9C6407A2389B}"/>
              </a:ext>
            </a:extLst>
          </p:cNvPr>
          <p:cNvPicPr>
            <a:picLocks noChangeAspect="1" noChangeArrowheads="1"/>
          </p:cNvPicPr>
          <p:nvPr/>
        </p:nvPicPr>
        <p:blipFill>
          <a:blip r:embed="rId6">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a:off x="6934795" y="3307442"/>
            <a:ext cx="11287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 name="Text Box 10">
            <a:extLst>
              <a:ext uri="{FF2B5EF4-FFF2-40B4-BE49-F238E27FC236}">
                <a16:creationId xmlns:a16="http://schemas.microsoft.com/office/drawing/2014/main" id="{625D0A27-A2EE-3843-9F3F-3065F59B675A}"/>
              </a:ext>
            </a:extLst>
          </p:cNvPr>
          <p:cNvSpPr txBox="1">
            <a:spLocks noChangeArrowheads="1"/>
          </p:cNvSpPr>
          <p:nvPr/>
        </p:nvSpPr>
        <p:spPr bwMode="auto">
          <a:xfrm>
            <a:off x="1530350" y="3803650"/>
            <a:ext cx="3125787" cy="441325"/>
          </a:xfrm>
          <a:prstGeom prst="rect">
            <a:avLst/>
          </a:prstGeom>
          <a:solidFill>
            <a:srgbClr val="FFFFFF"/>
          </a:solidFill>
          <a:ln w="317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omic Sans MS" panose="030F0902030302020204" pitchFamily="66" charset="0"/>
                <a:cs typeface="Arial" pitchFamily="34" charset="0"/>
              </a:rPr>
              <a:t>Busy Beaver (resourceful)</a:t>
            </a:r>
            <a:endParaRPr kumimoji="0" lang="en-US" altLang="en-US" sz="2000" b="0" i="0" u="none" strike="noStrike" cap="none" normalizeH="0" baseline="0" dirty="0">
              <a:ln>
                <a:noFill/>
              </a:ln>
              <a:solidFill>
                <a:schemeClr val="tx1"/>
              </a:solidFill>
              <a:effectLst/>
              <a:latin typeface="Comic Sans MS" panose="030F0902030302020204" pitchFamily="66" charset="0"/>
              <a:cs typeface="Arial" pitchFamily="34" charset="0"/>
            </a:endParaRPr>
          </a:p>
        </p:txBody>
      </p:sp>
      <p:pic>
        <p:nvPicPr>
          <p:cNvPr id="30" name="Picture 11" descr="Beaver - Resourcefulness">
            <a:hlinkClick r:id="rId7"/>
            <a:extLst>
              <a:ext uri="{FF2B5EF4-FFF2-40B4-BE49-F238E27FC236}">
                <a16:creationId xmlns:a16="http://schemas.microsoft.com/office/drawing/2014/main" id="{5BE7AB61-4BE8-1C4C-9733-F07735CF9FD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9161" y="3343252"/>
            <a:ext cx="98266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 name="Text Box 12">
            <a:extLst>
              <a:ext uri="{FF2B5EF4-FFF2-40B4-BE49-F238E27FC236}">
                <a16:creationId xmlns:a16="http://schemas.microsoft.com/office/drawing/2014/main" id="{295FF2D6-1265-FF48-B1F9-388AB3B4CC2C}"/>
              </a:ext>
            </a:extLst>
          </p:cNvPr>
          <p:cNvSpPr txBox="1">
            <a:spLocks noChangeArrowheads="1"/>
          </p:cNvSpPr>
          <p:nvPr/>
        </p:nvSpPr>
        <p:spPr bwMode="auto">
          <a:xfrm>
            <a:off x="1916906" y="5243512"/>
            <a:ext cx="2774950" cy="441325"/>
          </a:xfrm>
          <a:prstGeom prst="rect">
            <a:avLst/>
          </a:prstGeom>
          <a:solidFill>
            <a:srgbClr val="FFFFFF"/>
          </a:solidFill>
          <a:ln w="31750" algn="in">
            <a:solidFill>
              <a:srgbClr val="00B05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omic Sans MS" panose="030F0902030302020204" pitchFamily="66" charset="0"/>
                <a:cs typeface="Arial" pitchFamily="34" charset="0"/>
              </a:rPr>
              <a:t>Tom Tortoise (reflection)</a:t>
            </a:r>
            <a:endParaRPr kumimoji="0" lang="en-US" altLang="en-US" sz="2000" b="0" i="0" u="none" strike="noStrike" cap="none" normalizeH="0" baseline="0">
              <a:ln>
                <a:noFill/>
              </a:ln>
              <a:solidFill>
                <a:schemeClr val="tx1"/>
              </a:solidFill>
              <a:effectLst/>
              <a:latin typeface="Comic Sans MS" panose="030F0902030302020204" pitchFamily="66" charset="0"/>
              <a:cs typeface="Arial" pitchFamily="34" charset="0"/>
            </a:endParaRPr>
          </a:p>
        </p:txBody>
      </p:sp>
      <p:pic>
        <p:nvPicPr>
          <p:cNvPr id="32" name="Picture 2" descr="Tortoise - Reflectiveness">
            <a:hlinkClick r:id="rId9"/>
            <a:extLst>
              <a:ext uri="{FF2B5EF4-FFF2-40B4-BE49-F238E27FC236}">
                <a16:creationId xmlns:a16="http://schemas.microsoft.com/office/drawing/2014/main" id="{372BA2F7-B0A6-3C4D-AE63-77AEAF223FE0}"/>
              </a:ext>
            </a:extLst>
          </p:cNvPr>
          <p:cNvPicPr>
            <a:picLocks noChangeAspect="1" noChangeArrowheads="1"/>
          </p:cNvPicPr>
          <p:nvPr/>
        </p:nvPicPr>
        <p:blipFill>
          <a:blip r:embed="rId10">
            <a:clrChange>
              <a:clrFrom>
                <a:srgbClr val="FBFBFD"/>
              </a:clrFrom>
              <a:clrTo>
                <a:srgbClr val="FBFBFD">
                  <a:alpha val="0"/>
                </a:srgbClr>
              </a:clrTo>
            </a:clrChange>
            <a:extLst>
              <a:ext uri="{28A0092B-C50C-407E-A947-70E740481C1C}">
                <a14:useLocalDpi xmlns:a14="http://schemas.microsoft.com/office/drawing/2010/main"/>
              </a:ext>
            </a:extLst>
          </a:blip>
          <a:srcRect/>
          <a:stretch>
            <a:fillRect/>
          </a:stretch>
        </p:blipFill>
        <p:spPr bwMode="auto">
          <a:xfrm>
            <a:off x="1354137" y="4872037"/>
            <a:ext cx="701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5805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a:latin typeface="Comic Sans MS" panose="030F0902030302020204" pitchFamily="66" charset="0"/>
              </a:rPr>
              <a:t>Behaviour Policy</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520" y="2420888"/>
            <a:ext cx="5545465" cy="2673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0" name="Picture 2" descr="Image result for raffle ticket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44208" y="4005064"/>
            <a:ext cx="2361270" cy="236127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descr="Recorded Sound">
            <a:hlinkClick r:id="" action="ppaction://media"/>
            <a:extLst>
              <a:ext uri="{FF2B5EF4-FFF2-40B4-BE49-F238E27FC236}">
                <a16:creationId xmlns:a16="http://schemas.microsoft.com/office/drawing/2014/main" id="{5E78B83A-D874-B24E-99DD-8E3A06B5B0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75856" y="5094695"/>
            <a:ext cx="812800" cy="812800"/>
          </a:xfrm>
          <a:prstGeom prst="rect">
            <a:avLst/>
          </a:prstGeom>
        </p:spPr>
      </p:pic>
    </p:spTree>
    <p:extLst>
      <p:ext uri="{BB962C8B-B14F-4D97-AF65-F5344CB8AC3E}">
        <p14:creationId xmlns:p14="http://schemas.microsoft.com/office/powerpoint/2010/main" val="26722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024" y="2276872"/>
            <a:ext cx="8784976" cy="4263546"/>
          </a:xfrm>
        </p:spPr>
        <p:txBody>
          <a:bodyPr>
            <a:normAutofit/>
          </a:bodyPr>
          <a:lstStyle/>
          <a:p>
            <a:pPr marL="0" indent="0">
              <a:buNone/>
            </a:pPr>
            <a:r>
              <a:rPr lang="en-GB" sz="2000" dirty="0">
                <a:solidFill>
                  <a:schemeClr val="tx1"/>
                </a:solidFill>
                <a:latin typeface="Comic Sans MS" panose="030F0902030302020204" pitchFamily="66" charset="0"/>
              </a:rPr>
              <a:t>SATS in May 2023:</a:t>
            </a:r>
          </a:p>
          <a:p>
            <a:r>
              <a:rPr lang="en-GB" sz="2000" dirty="0">
                <a:solidFill>
                  <a:schemeClr val="tx1"/>
                </a:solidFill>
                <a:latin typeface="Comic Sans MS" panose="030F0902030302020204" pitchFamily="66" charset="0"/>
              </a:rPr>
              <a:t>2 Reading Comprehension Test Papers.</a:t>
            </a:r>
          </a:p>
          <a:p>
            <a:r>
              <a:rPr lang="en-GB" sz="2000" dirty="0">
                <a:solidFill>
                  <a:schemeClr val="tx1"/>
                </a:solidFill>
                <a:latin typeface="Comic Sans MS" panose="030F0902030302020204" pitchFamily="66" charset="0"/>
              </a:rPr>
              <a:t>Maths Arithmetic Paper.</a:t>
            </a:r>
          </a:p>
          <a:p>
            <a:r>
              <a:rPr lang="en-GB" sz="2000" dirty="0">
                <a:solidFill>
                  <a:schemeClr val="tx1"/>
                </a:solidFill>
                <a:latin typeface="Comic Sans MS" panose="030F0902030302020204" pitchFamily="66" charset="0"/>
              </a:rPr>
              <a:t>Maths Reasoning Paper.</a:t>
            </a:r>
          </a:p>
          <a:p>
            <a:r>
              <a:rPr lang="en-GB" sz="2000" dirty="0">
                <a:solidFill>
                  <a:schemeClr val="tx1"/>
                </a:solidFill>
                <a:latin typeface="Comic Sans MS" panose="030F0902030302020204" pitchFamily="66" charset="0"/>
              </a:rPr>
              <a:t>Spelling Test.</a:t>
            </a:r>
          </a:p>
          <a:p>
            <a:r>
              <a:rPr lang="en-GB" sz="2000" dirty="0">
                <a:solidFill>
                  <a:schemeClr val="tx1"/>
                </a:solidFill>
                <a:latin typeface="Comic Sans MS" panose="030F0902030302020204" pitchFamily="66" charset="0"/>
              </a:rPr>
              <a:t>Spelling, Punctuation and Grammar Paper.</a:t>
            </a:r>
          </a:p>
          <a:p>
            <a:endParaRPr lang="en-GB" sz="2000" dirty="0">
              <a:solidFill>
                <a:schemeClr val="tx1"/>
              </a:solidFill>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4000" dirty="0">
                <a:latin typeface="Comic Sans MS" panose="030F0902030302020204" pitchFamily="66" charset="0"/>
              </a:rPr>
              <a:t>Year Two Expectations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2080" y="4653136"/>
            <a:ext cx="2645037" cy="18723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9632" y="4696994"/>
            <a:ext cx="3059832" cy="2161006"/>
          </a:xfrm>
          <a:prstGeom prst="rect">
            <a:avLst/>
          </a:prstGeom>
        </p:spPr>
      </p:pic>
    </p:spTree>
    <p:extLst>
      <p:ext uri="{BB962C8B-B14F-4D97-AF65-F5344CB8AC3E}">
        <p14:creationId xmlns:p14="http://schemas.microsoft.com/office/powerpoint/2010/main" val="161236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1" y="2492896"/>
            <a:ext cx="8784977" cy="4104456"/>
          </a:xfrm>
        </p:spPr>
        <p:txBody>
          <a:bodyPr>
            <a:normAutofit fontScale="92500" lnSpcReduction="20000"/>
          </a:bodyPr>
          <a:lstStyle/>
          <a:p>
            <a:pPr>
              <a:lnSpc>
                <a:spcPct val="160000"/>
              </a:lnSpc>
            </a:pPr>
            <a:r>
              <a:rPr lang="en-GB" sz="2000" dirty="0">
                <a:solidFill>
                  <a:schemeClr val="tx1"/>
                </a:solidFill>
                <a:latin typeface="Comic Sans MS" panose="030F0902030302020204" pitchFamily="66" charset="0"/>
              </a:rPr>
              <a:t>Read every night – parents should sign the reading diary</a:t>
            </a:r>
          </a:p>
          <a:p>
            <a:pPr>
              <a:lnSpc>
                <a:spcPct val="160000"/>
              </a:lnSpc>
            </a:pPr>
            <a:r>
              <a:rPr lang="en-GB" sz="2000" dirty="0">
                <a:solidFill>
                  <a:schemeClr val="tx1"/>
                </a:solidFill>
                <a:latin typeface="Comic Sans MS" panose="030F0902030302020204" pitchFamily="66" charset="0"/>
              </a:rPr>
              <a:t>Children will change their own books on a Monday, Wednesday and Friday</a:t>
            </a:r>
          </a:p>
          <a:p>
            <a:pPr>
              <a:lnSpc>
                <a:spcPct val="160000"/>
              </a:lnSpc>
            </a:pPr>
            <a:r>
              <a:rPr lang="en-GB" sz="2000" dirty="0">
                <a:solidFill>
                  <a:schemeClr val="tx1"/>
                </a:solidFill>
                <a:latin typeface="Comic Sans MS" panose="030F0902030302020204" pitchFamily="66" charset="0"/>
              </a:rPr>
              <a:t>On Tuesdays and Thursdays, children are expected to re-visit their book, answer questions on the text and improve fluency. </a:t>
            </a:r>
          </a:p>
          <a:p>
            <a:pPr>
              <a:lnSpc>
                <a:spcPct val="160000"/>
              </a:lnSpc>
            </a:pPr>
            <a:r>
              <a:rPr lang="en-GB" sz="2000" dirty="0">
                <a:solidFill>
                  <a:schemeClr val="tx1"/>
                </a:solidFill>
                <a:latin typeface="Comic Sans MS" panose="030F0902030302020204" pitchFamily="66" charset="0"/>
              </a:rPr>
              <a:t>By the end of Year 2, with age-appropriate books, children can read most words accurately without overt sounding and blending, and sufficiently fluently to allow them to focus on their understanding rather than on decoding individual words. They will also be able to sound out most unfamiliar words accurately, without undue hesitation. </a:t>
            </a:r>
            <a:endParaRPr lang="en-US" dirty="0">
              <a:latin typeface="Comic Sans MS" panose="030F0902030302020204" pitchFamily="66" charset="0"/>
            </a:endParaRPr>
          </a:p>
        </p:txBody>
      </p:sp>
      <p:sp>
        <p:nvSpPr>
          <p:cNvPr id="3" name="Title 2"/>
          <p:cNvSpPr>
            <a:spLocks noGrp="1"/>
          </p:cNvSpPr>
          <p:nvPr>
            <p:ph type="title"/>
          </p:nvPr>
        </p:nvSpPr>
        <p:spPr/>
        <p:txBody>
          <a:bodyPr>
            <a:normAutofit/>
          </a:bodyPr>
          <a:lstStyle/>
          <a:p>
            <a:r>
              <a:rPr lang="en-GB" sz="4800" dirty="0">
                <a:latin typeface="Comic Sans MS" panose="030F0902030302020204" pitchFamily="66" charset="0"/>
              </a:rPr>
              <a:t>Reading</a:t>
            </a:r>
            <a:endParaRPr lang="en-US" sz="4800" dirty="0">
              <a:latin typeface="Comic Sans MS" panose="030F0902030302020204" pitchFamily="66" charset="0"/>
            </a:endParaRPr>
          </a:p>
        </p:txBody>
      </p:sp>
      <p:pic>
        <p:nvPicPr>
          <p:cNvPr id="4" name="Picture 2" descr="Image result for readi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3568" y="404664"/>
            <a:ext cx="1872208" cy="178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8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882FC-2F03-4E10-8FE1-056BB4B13A91}"/>
              </a:ext>
            </a:extLst>
          </p:cNvPr>
          <p:cNvSpPr>
            <a:spLocks noGrp="1"/>
          </p:cNvSpPr>
          <p:nvPr>
            <p:ph idx="1"/>
          </p:nvPr>
        </p:nvSpPr>
        <p:spPr>
          <a:xfrm>
            <a:off x="179512" y="2821917"/>
            <a:ext cx="8964488" cy="4032448"/>
          </a:xfrm>
        </p:spPr>
        <p:txBody>
          <a:bodyPr>
            <a:normAutofit/>
          </a:bodyPr>
          <a:lstStyle/>
          <a:p>
            <a:pPr>
              <a:lnSpc>
                <a:spcPct val="170000"/>
              </a:lnSpc>
            </a:pPr>
            <a:r>
              <a:rPr lang="en-GB" sz="1600" dirty="0">
                <a:solidFill>
                  <a:schemeClr val="tx1"/>
                </a:solidFill>
                <a:latin typeface="Comic Sans MS" panose="030F0902030302020204" pitchFamily="66" charset="0"/>
              </a:rPr>
              <a:t>As your children progress through the coloured band books they will eventually be given a login for accelerated reader. As teachers we decide when it is the appropriate time for children to access the accelerated reader programme. </a:t>
            </a:r>
          </a:p>
          <a:p>
            <a:pPr>
              <a:lnSpc>
                <a:spcPct val="170000"/>
              </a:lnSpc>
            </a:pPr>
            <a:r>
              <a:rPr lang="en-GB" sz="1600" dirty="0">
                <a:solidFill>
                  <a:schemeClr val="tx1"/>
                </a:solidFill>
                <a:latin typeface="Comic Sans MS" panose="030F0902030302020204" pitchFamily="66" charset="0"/>
              </a:rPr>
              <a:t>ARI is a computer based programme that helps us as teachers monitor children’s independent reading practice. Your child picks a book at his/her own level and reads it as his/her own pace. When finished, your child takes a short quiz on the computer – passing the quiz is an indication that your child has understood what they have read.</a:t>
            </a:r>
          </a:p>
          <a:p>
            <a:pPr>
              <a:lnSpc>
                <a:spcPct val="170000"/>
              </a:lnSpc>
            </a:pPr>
            <a:r>
              <a:rPr lang="en-GB" sz="1600" dirty="0">
                <a:solidFill>
                  <a:schemeClr val="tx1"/>
                </a:solidFill>
                <a:latin typeface="Comic Sans MS" panose="030F0902030302020204" pitchFamily="66" charset="0"/>
              </a:rPr>
              <a:t>Your child will have access to ARI every morning and throughout the school day. </a:t>
            </a:r>
          </a:p>
          <a:p>
            <a:endParaRPr lang="en-GB" sz="700" dirty="0">
              <a:latin typeface="Comic Sans MS" panose="030F0902030302020204" pitchFamily="66" charset="0"/>
            </a:endParaRPr>
          </a:p>
        </p:txBody>
      </p:sp>
      <p:sp>
        <p:nvSpPr>
          <p:cNvPr id="3" name="Title 2">
            <a:extLst>
              <a:ext uri="{FF2B5EF4-FFF2-40B4-BE49-F238E27FC236}">
                <a16:creationId xmlns:a16="http://schemas.microsoft.com/office/drawing/2014/main" id="{0FAC90EF-8367-4F32-ACB9-CDCE467B44C1}"/>
              </a:ext>
            </a:extLst>
          </p:cNvPr>
          <p:cNvSpPr>
            <a:spLocks noGrp="1"/>
          </p:cNvSpPr>
          <p:nvPr>
            <p:ph type="title"/>
          </p:nvPr>
        </p:nvSpPr>
        <p:spPr>
          <a:xfrm>
            <a:off x="252038" y="404664"/>
            <a:ext cx="8229600" cy="1252728"/>
          </a:xfrm>
        </p:spPr>
        <p:txBody>
          <a:bodyPr>
            <a:normAutofit/>
          </a:bodyPr>
          <a:lstStyle/>
          <a:p>
            <a:r>
              <a:rPr lang="en-GB" dirty="0">
                <a:latin typeface="Comic Sans MS" panose="030F0902030302020204" pitchFamily="66" charset="0"/>
              </a:rPr>
              <a:t>Accelerated Reader</a:t>
            </a:r>
          </a:p>
        </p:txBody>
      </p:sp>
      <p:pic>
        <p:nvPicPr>
          <p:cNvPr id="3074" name="Picture 2" descr="Primary School Clipart , Png Download - Reading Cartoon , Free ...">
            <a:extLst>
              <a:ext uri="{FF2B5EF4-FFF2-40B4-BE49-F238E27FC236}">
                <a16:creationId xmlns:a16="http://schemas.microsoft.com/office/drawing/2014/main" id="{80080734-AB53-4481-B70E-085FD1DDD43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248" y="1412776"/>
            <a:ext cx="2056447" cy="142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02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TotalTime>
  <Words>2100</Words>
  <Application>Microsoft Office PowerPoint</Application>
  <PresentationFormat>On-screen Show (4:3)</PresentationFormat>
  <Paragraphs>180</Paragraphs>
  <Slides>27</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Candara</vt:lpstr>
      <vt:lpstr>Comic Sans MS</vt:lpstr>
      <vt:lpstr>Symbol</vt:lpstr>
      <vt:lpstr>Wingdings</vt:lpstr>
      <vt:lpstr>Waveform</vt:lpstr>
      <vt:lpstr>PowerPoint Presentation</vt:lpstr>
      <vt:lpstr>The Year Two Team!</vt:lpstr>
      <vt:lpstr>The Year Two Timetable</vt:lpstr>
      <vt:lpstr>What will your child need?</vt:lpstr>
      <vt:lpstr>Building Learning Power Characters</vt:lpstr>
      <vt:lpstr>Behaviour Policy</vt:lpstr>
      <vt:lpstr>Year Two Expectations</vt:lpstr>
      <vt:lpstr>Reading</vt:lpstr>
      <vt:lpstr>Accelerated Reader</vt:lpstr>
      <vt:lpstr>Examples of Inference Questions</vt:lpstr>
      <vt:lpstr>Phonics and Spellings</vt:lpstr>
      <vt:lpstr>Writing in Year 2</vt:lpstr>
      <vt:lpstr>Sentence types</vt:lpstr>
      <vt:lpstr>Maths in Year 2</vt:lpstr>
      <vt:lpstr>Maths Continued…</vt:lpstr>
      <vt:lpstr>Catholic Life in Year 2</vt:lpstr>
      <vt:lpstr>Home Learning</vt:lpstr>
      <vt:lpstr>Swimming </vt:lpstr>
      <vt:lpstr> The importance of E-safety </vt:lpstr>
      <vt:lpstr>PowerPoint Presentation</vt:lpstr>
      <vt:lpstr>What can you do at home to keep your children safe?</vt:lpstr>
      <vt:lpstr>Continued…</vt:lpstr>
      <vt:lpstr>County Lines</vt:lpstr>
      <vt:lpstr>Online Safety at St Joseph’s</vt:lpstr>
      <vt:lpstr>Online Safety at St Joseph’s</vt:lpstr>
      <vt:lpstr>Key websites for information and advice</vt:lpstr>
      <vt:lpstr>We hope you know a little more about Year Two now. Any questions please email –   year3pearclassroom@st-josephs-pri.worcs.sch.uk This is Miss Malpass current email address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Atkinson</dc:creator>
  <cp:lastModifiedBy>L Malpass</cp:lastModifiedBy>
  <cp:revision>59</cp:revision>
  <dcterms:created xsi:type="dcterms:W3CDTF">2017-06-14T18:06:17Z</dcterms:created>
  <dcterms:modified xsi:type="dcterms:W3CDTF">2022-06-20T12:33:27Z</dcterms:modified>
</cp:coreProperties>
</file>